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78"/>
  </p:notesMasterIdLst>
  <p:sldIdLst>
    <p:sldId id="256" r:id="rId3"/>
    <p:sldId id="2443" r:id="rId4"/>
    <p:sldId id="2444" r:id="rId5"/>
    <p:sldId id="1182" r:id="rId6"/>
    <p:sldId id="2465" r:id="rId7"/>
    <p:sldId id="2466" r:id="rId8"/>
    <p:sldId id="2464" r:id="rId9"/>
    <p:sldId id="1183" r:id="rId10"/>
    <p:sldId id="1186" r:id="rId11"/>
    <p:sldId id="1184" r:id="rId12"/>
    <p:sldId id="1187" r:id="rId13"/>
    <p:sldId id="1185" r:id="rId14"/>
    <p:sldId id="1188" r:id="rId15"/>
    <p:sldId id="1189" r:id="rId16"/>
    <p:sldId id="1190" r:id="rId17"/>
    <p:sldId id="2453" r:id="rId18"/>
    <p:sldId id="2454" r:id="rId19"/>
    <p:sldId id="2445" r:id="rId20"/>
    <p:sldId id="2446" r:id="rId21"/>
    <p:sldId id="2455" r:id="rId22"/>
    <p:sldId id="257" r:id="rId23"/>
    <p:sldId id="258" r:id="rId24"/>
    <p:sldId id="259" r:id="rId25"/>
    <p:sldId id="260" r:id="rId26"/>
    <p:sldId id="261" r:id="rId27"/>
    <p:sldId id="262" r:id="rId28"/>
    <p:sldId id="263" r:id="rId29"/>
    <p:sldId id="264" r:id="rId30"/>
    <p:sldId id="265" r:id="rId31"/>
    <p:sldId id="266" r:id="rId32"/>
    <p:sldId id="267" r:id="rId33"/>
    <p:sldId id="354" r:id="rId34"/>
    <p:sldId id="2456" r:id="rId35"/>
    <p:sldId id="2457" r:id="rId36"/>
    <p:sldId id="2458" r:id="rId37"/>
    <p:sldId id="2459" r:id="rId38"/>
    <p:sldId id="2460" r:id="rId39"/>
    <p:sldId id="2461" r:id="rId40"/>
    <p:sldId id="527" r:id="rId41"/>
    <p:sldId id="488" r:id="rId42"/>
    <p:sldId id="489" r:id="rId43"/>
    <p:sldId id="491" r:id="rId44"/>
    <p:sldId id="490" r:id="rId45"/>
    <p:sldId id="493" r:id="rId46"/>
    <p:sldId id="494" r:id="rId47"/>
    <p:sldId id="495" r:id="rId48"/>
    <p:sldId id="501" r:id="rId49"/>
    <p:sldId id="502" r:id="rId50"/>
    <p:sldId id="503" r:id="rId51"/>
    <p:sldId id="504" r:id="rId52"/>
    <p:sldId id="505" r:id="rId53"/>
    <p:sldId id="506" r:id="rId54"/>
    <p:sldId id="496" r:id="rId55"/>
    <p:sldId id="497" r:id="rId56"/>
    <p:sldId id="498" r:id="rId57"/>
    <p:sldId id="499" r:id="rId58"/>
    <p:sldId id="1762" r:id="rId59"/>
    <p:sldId id="1763" r:id="rId60"/>
    <p:sldId id="1767" r:id="rId61"/>
    <p:sldId id="1764" r:id="rId62"/>
    <p:sldId id="1765" r:id="rId63"/>
    <p:sldId id="1766" r:id="rId64"/>
    <p:sldId id="1768" r:id="rId65"/>
    <p:sldId id="1761" r:id="rId66"/>
    <p:sldId id="1753" r:id="rId67"/>
    <p:sldId id="1754" r:id="rId68"/>
    <p:sldId id="2447" r:id="rId69"/>
    <p:sldId id="2448" r:id="rId70"/>
    <p:sldId id="2449" r:id="rId71"/>
    <p:sldId id="2450" r:id="rId72"/>
    <p:sldId id="2451" r:id="rId73"/>
    <p:sldId id="2452" r:id="rId74"/>
    <p:sldId id="2462" r:id="rId75"/>
    <p:sldId id="2463" r:id="rId76"/>
    <p:sldId id="749" r:id="rId7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2" d="100"/>
          <a:sy n="62" d="100"/>
        </p:scale>
        <p:origin x="1263" y="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notesMaster" Target="notesMasters/notesMaster1.xml"/><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4768A3-CE1D-4B38-9DB7-258A20660199}" type="datetimeFigureOut">
              <a:rPr lang="en-AU" smtClean="0"/>
              <a:t>31/07/2025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ED24F3-C88E-4C15-8193-4E111B80EC59}" type="slidenum">
              <a:rPr lang="en-AU" smtClean="0"/>
              <a:t>‹#›</a:t>
            </a:fld>
            <a:endParaRPr lang="en-AU"/>
          </a:p>
        </p:txBody>
      </p:sp>
    </p:spTree>
    <p:extLst>
      <p:ext uri="{BB962C8B-B14F-4D97-AF65-F5344CB8AC3E}">
        <p14:creationId xmlns:p14="http://schemas.microsoft.com/office/powerpoint/2010/main" val="3401419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88E5374C-A739-4038-A043-BA4DE846582A}" type="slidenum">
              <a:rPr kumimoji="0" lang="en-AU" sz="1200" b="0" i="0" u="none" strike="noStrike" kern="0" cap="none" spc="0" normalizeH="0" baseline="0" noProof="0" smtClean="0">
                <a:ln>
                  <a:noFill/>
                </a:ln>
                <a:solidFill>
                  <a:sysClr val="windowText" lastClr="000000"/>
                </a:solidFill>
                <a:effectLst/>
                <a:uLnTx/>
                <a:uFillTx/>
              </a:rPr>
              <a:pPr marL="0" marR="0" lvl="0" indent="0" algn="r" defTabSz="914400" eaLnBrk="1" fontAlgn="auto" latinLnBrk="0" hangingPunct="1">
                <a:lnSpc>
                  <a:spcPct val="100000"/>
                </a:lnSpc>
                <a:spcBef>
                  <a:spcPts val="0"/>
                </a:spcBef>
                <a:spcAft>
                  <a:spcPts val="0"/>
                </a:spcAft>
                <a:buClrTx/>
                <a:buSzTx/>
                <a:buFontTx/>
                <a:buNone/>
                <a:tabLst/>
                <a:defRPr/>
              </a:pPr>
              <a:t>13</a:t>
            </a:fld>
            <a:endParaRPr kumimoji="0" lang="en-AU" sz="12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607973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192A0F-5A36-B1C1-677B-CF41EAC164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8FC6E6-5D34-2C44-B39F-8092EA17A2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1B4225-08D0-65D5-B24D-B1A931A5AFAB}"/>
              </a:ext>
            </a:extLst>
          </p:cNvPr>
          <p:cNvSpPr>
            <a:spLocks noGrp="1"/>
          </p:cNvSpPr>
          <p:nvPr>
            <p:ph type="body" idx="1"/>
          </p:nvPr>
        </p:nvSpPr>
        <p:spPr/>
        <p:txBody>
          <a:bodyPr/>
          <a:lstStyle/>
          <a:p>
            <a:endParaRPr lang="en-AU" dirty="0"/>
          </a:p>
        </p:txBody>
      </p:sp>
      <p:sp>
        <p:nvSpPr>
          <p:cNvPr id="4" name="Slide Number Placeholder 3">
            <a:extLst>
              <a:ext uri="{FF2B5EF4-FFF2-40B4-BE49-F238E27FC236}">
                <a16:creationId xmlns:a16="http://schemas.microsoft.com/office/drawing/2014/main" id="{BEF40666-2225-088B-1EA7-13FBFF5E6B17}"/>
              </a:ext>
            </a:extLst>
          </p:cNvPr>
          <p:cNvSpPr>
            <a:spLocks noGrp="1"/>
          </p:cNvSpPr>
          <p:nvPr>
            <p:ph type="sldNum" sz="quarter" idx="5"/>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88E5374C-A739-4038-A043-BA4DE846582A}" type="slidenum">
              <a:rPr kumimoji="0" lang="en-AU" sz="1200" b="0" i="0" u="none" strike="noStrike" kern="0" cap="none" spc="0" normalizeH="0" baseline="0" noProof="0" smtClean="0">
                <a:ln>
                  <a:noFill/>
                </a:ln>
                <a:solidFill>
                  <a:sysClr val="windowText" lastClr="000000"/>
                </a:solidFill>
                <a:effectLst/>
                <a:uLnTx/>
                <a:uFillTx/>
              </a:rPr>
              <a:pPr marL="0" marR="0" lvl="0" indent="0" algn="r" defTabSz="914400" eaLnBrk="1" fontAlgn="auto" latinLnBrk="0" hangingPunct="1">
                <a:lnSpc>
                  <a:spcPct val="100000"/>
                </a:lnSpc>
                <a:spcBef>
                  <a:spcPts val="0"/>
                </a:spcBef>
                <a:spcAft>
                  <a:spcPts val="0"/>
                </a:spcAft>
                <a:buClrTx/>
                <a:buSzTx/>
                <a:buFontTx/>
                <a:buNone/>
                <a:tabLst/>
                <a:defRPr/>
              </a:pPr>
              <a:t>14</a:t>
            </a:fld>
            <a:endParaRPr kumimoji="0" lang="en-AU" sz="12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5453321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72CB31-0DCC-B885-E9BD-9EE4012324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406BBE-0EEF-7C6F-2F8F-6D400F6F60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CBFB9C-3A68-6A40-2C54-75945465B432}"/>
              </a:ext>
            </a:extLst>
          </p:cNvPr>
          <p:cNvSpPr>
            <a:spLocks noGrp="1"/>
          </p:cNvSpPr>
          <p:nvPr>
            <p:ph type="body" idx="1"/>
          </p:nvPr>
        </p:nvSpPr>
        <p:spPr/>
        <p:txBody>
          <a:bodyPr/>
          <a:lstStyle/>
          <a:p>
            <a:endParaRPr lang="en-AU" dirty="0"/>
          </a:p>
        </p:txBody>
      </p:sp>
      <p:sp>
        <p:nvSpPr>
          <p:cNvPr id="4" name="Slide Number Placeholder 3">
            <a:extLst>
              <a:ext uri="{FF2B5EF4-FFF2-40B4-BE49-F238E27FC236}">
                <a16:creationId xmlns:a16="http://schemas.microsoft.com/office/drawing/2014/main" id="{4FBD895F-6D0D-CF71-5AF7-7AAB770908DE}"/>
              </a:ext>
            </a:extLst>
          </p:cNvPr>
          <p:cNvSpPr>
            <a:spLocks noGrp="1"/>
          </p:cNvSpPr>
          <p:nvPr>
            <p:ph type="sldNum" sz="quarter" idx="5"/>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88E5374C-A739-4038-A043-BA4DE846582A}" type="slidenum">
              <a:rPr kumimoji="0" lang="en-AU" sz="1200" b="0" i="0" u="none" strike="noStrike" kern="0" cap="none" spc="0" normalizeH="0" baseline="0" noProof="0" smtClean="0">
                <a:ln>
                  <a:noFill/>
                </a:ln>
                <a:solidFill>
                  <a:sysClr val="windowText" lastClr="000000"/>
                </a:solidFill>
                <a:effectLst/>
                <a:uLnTx/>
                <a:uFillTx/>
              </a:rPr>
              <a:pPr marL="0" marR="0" lvl="0" indent="0" algn="r" defTabSz="914400" eaLnBrk="1" fontAlgn="auto" latinLnBrk="0" hangingPunct="1">
                <a:lnSpc>
                  <a:spcPct val="100000"/>
                </a:lnSpc>
                <a:spcBef>
                  <a:spcPts val="0"/>
                </a:spcBef>
                <a:spcAft>
                  <a:spcPts val="0"/>
                </a:spcAft>
                <a:buClrTx/>
                <a:buSzTx/>
                <a:buFontTx/>
                <a:buNone/>
                <a:tabLst/>
                <a:defRPr/>
              </a:pPr>
              <a:t>15</a:t>
            </a:fld>
            <a:endParaRPr kumimoji="0" lang="en-AU" sz="12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121480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A88B7A32-F6CF-064E-A525-2D61C66BA764}"/>
              </a:ext>
            </a:extLst>
          </p:cNvPr>
          <p:cNvSpPr>
            <a:spLocks noGrp="1" noRot="1" noChangeAspect="1" noChangeArrowheads="1" noTextEdit="1"/>
          </p:cNvSpPr>
          <p:nvPr>
            <p:ph type="sldImg"/>
          </p:nvPr>
        </p:nvSpPr>
        <p:spPr bwMode="auto">
          <a:xfrm>
            <a:off x="381000" y="685800"/>
            <a:ext cx="6096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8" name="Rectangle 3">
            <a:extLst>
              <a:ext uri="{FF2B5EF4-FFF2-40B4-BE49-F238E27FC236}">
                <a16:creationId xmlns:a16="http://schemas.microsoft.com/office/drawing/2014/main" id="{940BE0AB-6F15-7844-99DF-A1D3F9BCD2EF}"/>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9415104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A88B7A32-F6CF-064E-A525-2D61C66BA764}"/>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8" name="Rectangle 3">
            <a:extLst>
              <a:ext uri="{FF2B5EF4-FFF2-40B4-BE49-F238E27FC236}">
                <a16:creationId xmlns:a16="http://schemas.microsoft.com/office/drawing/2014/main" id="{940BE0AB-6F15-7844-99DF-A1D3F9BCD2EF}"/>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52920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7A289-FF3D-6221-0919-52B01AA8C7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B594B72A-F72E-6F44-5F03-1418A0B231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49E6A39C-6018-18E9-5F8D-4A1EC20EB561}"/>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5" name="Footer Placeholder 4">
            <a:extLst>
              <a:ext uri="{FF2B5EF4-FFF2-40B4-BE49-F238E27FC236}">
                <a16:creationId xmlns:a16="http://schemas.microsoft.com/office/drawing/2014/main" id="{37120D52-2FFC-C9DF-2C1D-0D71439D00F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B806BD1-0781-7498-CBE7-882C85BCFF1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3695949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F791-333B-3959-5EB7-74857A08161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E30ACA7-4517-BC5B-569C-29CDA754F2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8472832-7FB6-BE62-8AC6-AC4630D92954}"/>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5" name="Footer Placeholder 4">
            <a:extLst>
              <a:ext uri="{FF2B5EF4-FFF2-40B4-BE49-F238E27FC236}">
                <a16:creationId xmlns:a16="http://schemas.microsoft.com/office/drawing/2014/main" id="{11ED29DE-BC8E-969C-246D-FAB1068D1F2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EA5BE22-884E-FBF3-A25E-96D41863467F}"/>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955697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444B66-AC16-CCAB-AFE8-29D6415A76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31ACECC-B4A9-B0D4-C662-26E4907132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5500766-BA84-C9DB-9E6F-3B62FB470ED9}"/>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5" name="Footer Placeholder 4">
            <a:extLst>
              <a:ext uri="{FF2B5EF4-FFF2-40B4-BE49-F238E27FC236}">
                <a16:creationId xmlns:a16="http://schemas.microsoft.com/office/drawing/2014/main" id="{A0361B9B-7BB2-B7BE-929B-53D8853D771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63AB2A3-A938-DC24-C96A-DF2004F89AD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0429736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3CF8-4CC4-7F3B-2E2C-B754C2E0B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D47C4A4-F523-ACA9-5C84-1EB3B80F5B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FCC56B62-F469-5355-6292-CF3055CB002C}"/>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5" name="Footer Placeholder 4">
            <a:extLst>
              <a:ext uri="{FF2B5EF4-FFF2-40B4-BE49-F238E27FC236}">
                <a16:creationId xmlns:a16="http://schemas.microsoft.com/office/drawing/2014/main" id="{07B6D681-D058-06A0-CFA9-1ACBCF9DA98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491BDF-B5C2-115A-032D-5C46CBD97B88}"/>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1931865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2C67-E368-7D38-83A4-DC56A3CE481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06983C6-8621-2FAD-A749-9E13A6E824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B1A0925-44BC-4207-88BC-094591F65504}"/>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5" name="Footer Placeholder 4">
            <a:extLst>
              <a:ext uri="{FF2B5EF4-FFF2-40B4-BE49-F238E27FC236}">
                <a16:creationId xmlns:a16="http://schemas.microsoft.com/office/drawing/2014/main" id="{88163BBE-E6DD-4BA0-5A98-015DA3DCEBB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0B556D0-7775-3B39-DE7E-B43E5937F23A}"/>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6876717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6912-D2E1-9F64-1372-FD29BECA18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CCB3F36E-92D4-F7A9-5611-D4EBA0BE8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A57A2-4AEF-2382-EDA9-9845CA39B6F5}"/>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5" name="Footer Placeholder 4">
            <a:extLst>
              <a:ext uri="{FF2B5EF4-FFF2-40B4-BE49-F238E27FC236}">
                <a16:creationId xmlns:a16="http://schemas.microsoft.com/office/drawing/2014/main" id="{A6F37D0E-8F76-6E7D-576B-3044ADA89E4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D82D88E-0EE8-C9D0-7C68-6610F7CEA951}"/>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16959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8EEF-DD28-69EB-29C5-D19A23E2AE8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9C7F8B3-1006-F7DE-14E9-62BEEF0BC3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079AB7C-879B-50DC-E53A-4393B966D1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50D7845-F396-BCEB-3205-F5CB38CB2530}"/>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6" name="Footer Placeholder 5">
            <a:extLst>
              <a:ext uri="{FF2B5EF4-FFF2-40B4-BE49-F238E27FC236}">
                <a16:creationId xmlns:a16="http://schemas.microsoft.com/office/drawing/2014/main" id="{3BDFD3CE-E9A4-DBF3-1F0E-201F7D7F870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5F8F1D0-0AD2-C539-20D2-851B13FB1D5D}"/>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204724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49C5-0226-85F6-8D4F-D4EA9199BD3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BF293AD-8E77-DFCC-2C3E-8937176F9D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4B92EC-30B6-5005-98C8-910D96DBB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1EC2EA1-CEE9-87F1-74CA-7EA588BF2B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F0A23-C285-3B5E-0EF8-4DF4263F03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2763897-C5FE-C3C3-0CDA-105871814ACD}"/>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8" name="Footer Placeholder 7">
            <a:extLst>
              <a:ext uri="{FF2B5EF4-FFF2-40B4-BE49-F238E27FC236}">
                <a16:creationId xmlns:a16="http://schemas.microsoft.com/office/drawing/2014/main" id="{C76D7EC9-F5EC-C2D4-DFE1-05F4CA0D1B2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5CEC484-2B60-830F-28B9-0BF2FCAECAF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06584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555B2-54AC-E8D5-3367-D1C2415C822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CE7327B-BCFB-7F1B-0D11-15CDAFA5E939}"/>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4" name="Footer Placeholder 3">
            <a:extLst>
              <a:ext uri="{FF2B5EF4-FFF2-40B4-BE49-F238E27FC236}">
                <a16:creationId xmlns:a16="http://schemas.microsoft.com/office/drawing/2014/main" id="{AACEA2D0-8DDC-C686-66FD-4DE83C549221}"/>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A480BFAB-E28F-508B-19B8-6522D8ACFABF}"/>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0449621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769272-1C68-4E9F-DF2B-EFBD432E16F1}"/>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3" name="Footer Placeholder 2">
            <a:extLst>
              <a:ext uri="{FF2B5EF4-FFF2-40B4-BE49-F238E27FC236}">
                <a16:creationId xmlns:a16="http://schemas.microsoft.com/office/drawing/2014/main" id="{9F2DC98D-0E86-D36E-F380-6954CD1E0BF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AAA1A426-B4F3-BBC6-83AE-7CC2B62FB732}"/>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8936678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050BF-D428-3081-57B1-8789F77356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AE65AD68-6E43-EC2D-C33D-9C8C408CC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607F6F4-D743-9E3B-ECD3-FC039ED7A9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B4F5F1-6B2A-22C2-ECEA-5177C220ADF5}"/>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6" name="Footer Placeholder 5">
            <a:extLst>
              <a:ext uri="{FF2B5EF4-FFF2-40B4-BE49-F238E27FC236}">
                <a16:creationId xmlns:a16="http://schemas.microsoft.com/office/drawing/2014/main" id="{790F1728-E389-E41B-E406-1E97CFE6A5D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B1710-9C83-7478-4B35-7F8EEFEF0033}"/>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69094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06307-42D9-B52A-3FDF-879E60F0F6A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D3A6530-A555-4496-8091-721D1F8819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7E4BAD6-101F-B851-1C08-7D894720DD0B}"/>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5" name="Footer Placeholder 4">
            <a:extLst>
              <a:ext uri="{FF2B5EF4-FFF2-40B4-BE49-F238E27FC236}">
                <a16:creationId xmlns:a16="http://schemas.microsoft.com/office/drawing/2014/main" id="{7D7BE63D-2BAC-0771-6CDD-E58CA768C29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762B1F2-308D-04CF-0533-43636B44042E}"/>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0211167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26ED2-C254-312D-15C0-846C33DE56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5BD8503-8FCB-7F53-63D6-495FC6DA09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B35F4EB0-E8B0-EA92-3CF8-6A5D1F5C74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7D7A35-CE5F-ECE8-2441-58A2C920217D}"/>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6" name="Footer Placeholder 5">
            <a:extLst>
              <a:ext uri="{FF2B5EF4-FFF2-40B4-BE49-F238E27FC236}">
                <a16:creationId xmlns:a16="http://schemas.microsoft.com/office/drawing/2014/main" id="{97D0283E-7CC6-0CCE-C2FC-702F78F9062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7E77FBD-6EC1-3B80-4A79-3B5A0E2E3B8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562823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E148A-761D-E27D-E888-B7E27FD8A10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5B74B11-2215-EBF3-BEA3-EF320EE386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767CD92-D758-240E-A2D2-4E195BC7FDA4}"/>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5" name="Footer Placeholder 4">
            <a:extLst>
              <a:ext uri="{FF2B5EF4-FFF2-40B4-BE49-F238E27FC236}">
                <a16:creationId xmlns:a16="http://schemas.microsoft.com/office/drawing/2014/main" id="{CCDB3A7E-35BE-57C3-5A4F-F3FB5F4DA79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B917621-F8C1-F075-FE92-FD0DDB6198E6}"/>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916983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FC27C-709B-17D0-FA2E-D84DCAB7FA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19340E5-47C9-4263-1E76-9BE55624B2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99996FD-B031-5E26-AF28-582721D53E74}"/>
              </a:ext>
            </a:extLst>
          </p:cNvPr>
          <p:cNvSpPr>
            <a:spLocks noGrp="1"/>
          </p:cNvSpPr>
          <p:nvPr>
            <p:ph type="dt" sz="half" idx="10"/>
          </p:nvPr>
        </p:nvSpPr>
        <p:spPr/>
        <p:txBody>
          <a:bodyPr/>
          <a:lstStyle/>
          <a:p>
            <a:fld id="{BFAA40DC-3820-4F90-B4E8-98BE2140A65D}" type="datetimeFigureOut">
              <a:rPr lang="en-AU" smtClean="0"/>
              <a:t>31/07/2025</a:t>
            </a:fld>
            <a:endParaRPr lang="en-AU"/>
          </a:p>
        </p:txBody>
      </p:sp>
      <p:sp>
        <p:nvSpPr>
          <p:cNvPr id="5" name="Footer Placeholder 4">
            <a:extLst>
              <a:ext uri="{FF2B5EF4-FFF2-40B4-BE49-F238E27FC236}">
                <a16:creationId xmlns:a16="http://schemas.microsoft.com/office/drawing/2014/main" id="{8C19D959-5F65-A253-A7EB-99402547BC7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8B7ADB-FEDC-6841-0342-4A29EDFCF45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7860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51970-B490-B69E-FCBD-212BA09108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2DEEDBB8-F6B9-F902-DDF8-399BEAD5FFA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1A61F5-3BD9-1364-E269-EA50C8D5E589}"/>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5" name="Footer Placeholder 4">
            <a:extLst>
              <a:ext uri="{FF2B5EF4-FFF2-40B4-BE49-F238E27FC236}">
                <a16:creationId xmlns:a16="http://schemas.microsoft.com/office/drawing/2014/main" id="{2921C5DD-8DE3-E3A8-9502-3A87814DB8C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697EB9C-AF45-B217-1DA1-31C1499BA96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988447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B327E-C2D8-2826-AC41-CBF55C1F57D3}"/>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781C1C5-C310-D6F8-E733-80DC724D8F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86EB3D25-4FAE-3121-CD93-0C49A108AA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2D4EAB2-5E1A-8619-3057-C3A1AB5D12B6}"/>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6" name="Footer Placeholder 5">
            <a:extLst>
              <a:ext uri="{FF2B5EF4-FFF2-40B4-BE49-F238E27FC236}">
                <a16:creationId xmlns:a16="http://schemas.microsoft.com/office/drawing/2014/main" id="{8BB9F5A9-2584-E93E-6A0F-A4794EE1DC5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727E2D3-3374-99CB-1920-B67380A0E1D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33972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6ED3B-21CA-4495-94A5-BF0A0714315D}"/>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5125D24-B245-8441-06C8-6FC24B1D70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0E5481-DAD5-42E9-A05C-FE17FB031D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1DEBF7B5-BC72-38B3-02F0-7BB1BC9D07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271FD1-022B-B62F-16CD-57BC6B42D6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5B1968B3-4251-2756-4B56-73ADD5061DB9}"/>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8" name="Footer Placeholder 7">
            <a:extLst>
              <a:ext uri="{FF2B5EF4-FFF2-40B4-BE49-F238E27FC236}">
                <a16:creationId xmlns:a16="http://schemas.microsoft.com/office/drawing/2014/main" id="{B37B1F6D-47C2-CAE3-A4E5-9BBEA271841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5E390004-77A4-C994-6377-2D03957A9478}"/>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27843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29FA-C545-B505-6C82-069457BDA1FA}"/>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EBCBFB8-D61F-8DA0-01D0-D4ABB1784B6C}"/>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4" name="Footer Placeholder 3">
            <a:extLst>
              <a:ext uri="{FF2B5EF4-FFF2-40B4-BE49-F238E27FC236}">
                <a16:creationId xmlns:a16="http://schemas.microsoft.com/office/drawing/2014/main" id="{892936ED-D26E-6CDD-AE85-E69826C2BF68}"/>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60F5E15-D044-ACA4-4FF1-4403C9CB1E0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30804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00D06D-3A18-FF5D-39C8-EC1AC6D1C47F}"/>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3" name="Footer Placeholder 2">
            <a:extLst>
              <a:ext uri="{FF2B5EF4-FFF2-40B4-BE49-F238E27FC236}">
                <a16:creationId xmlns:a16="http://schemas.microsoft.com/office/drawing/2014/main" id="{5F041F04-363D-EF82-F43A-1F851133744D}"/>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D3F072FA-339B-371C-0059-8970DEB101C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680544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B85B4-BB2F-E262-E02E-C1DC1BF008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42F14E00-FACA-AA09-85E5-E01105E850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634EE9D-4DB5-87C6-C68D-3C076EA321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C8988F-CF28-82C0-CDE6-5940AF6ADD36}"/>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6" name="Footer Placeholder 5">
            <a:extLst>
              <a:ext uri="{FF2B5EF4-FFF2-40B4-BE49-F238E27FC236}">
                <a16:creationId xmlns:a16="http://schemas.microsoft.com/office/drawing/2014/main" id="{58D6275B-7D78-C2DE-31FE-0C2CC24794F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7BA9313-C86F-F87B-3741-AEE3F072D1D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894448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15856-F0AB-56B5-BD98-57810EED58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987A74BD-4349-19E0-431D-8899C9B137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C09018E4-FE4E-963A-A372-8FF2993F1B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171D85-A2C7-2BA8-45B6-F761AF7901E9}"/>
              </a:ext>
            </a:extLst>
          </p:cNvPr>
          <p:cNvSpPr>
            <a:spLocks noGrp="1"/>
          </p:cNvSpPr>
          <p:nvPr>
            <p:ph type="dt" sz="half" idx="10"/>
          </p:nvPr>
        </p:nvSpPr>
        <p:spPr/>
        <p:txBody>
          <a:bodyPr/>
          <a:lstStyle/>
          <a:p>
            <a:fld id="{1BB67406-7D6A-427B-AE15-EA86D49A46C9}" type="datetimeFigureOut">
              <a:rPr lang="en-AU" smtClean="0"/>
              <a:t>31/07/2025</a:t>
            </a:fld>
            <a:endParaRPr lang="en-AU"/>
          </a:p>
        </p:txBody>
      </p:sp>
      <p:sp>
        <p:nvSpPr>
          <p:cNvPr id="6" name="Footer Placeholder 5">
            <a:extLst>
              <a:ext uri="{FF2B5EF4-FFF2-40B4-BE49-F238E27FC236}">
                <a16:creationId xmlns:a16="http://schemas.microsoft.com/office/drawing/2014/main" id="{B6B167D4-1A0A-BA70-330D-3FF1004FE0D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572802A-72F4-775F-7C84-9B2F5770F435}"/>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76132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CC3005-B647-9E32-CC60-5191277030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1E7C51E-6DC2-39F3-9212-D582E0A9B5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490B9BBC-D295-7A76-2B27-6B12AD3F6F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BB67406-7D6A-427B-AE15-EA86D49A46C9}" type="datetimeFigureOut">
              <a:rPr lang="en-AU" smtClean="0"/>
              <a:t>31/07/2025</a:t>
            </a:fld>
            <a:endParaRPr lang="en-AU"/>
          </a:p>
        </p:txBody>
      </p:sp>
      <p:sp>
        <p:nvSpPr>
          <p:cNvPr id="5" name="Footer Placeholder 4">
            <a:extLst>
              <a:ext uri="{FF2B5EF4-FFF2-40B4-BE49-F238E27FC236}">
                <a16:creationId xmlns:a16="http://schemas.microsoft.com/office/drawing/2014/main" id="{D88185DA-FDEE-FA5B-E9B0-C02631270C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F81860BB-9B5C-C732-6BD6-2C0DFC8EE6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2B5C574-5640-4986-AA8B-BE8048252EF2}" type="slidenum">
              <a:rPr lang="en-AU" smtClean="0"/>
              <a:t>‹#›</a:t>
            </a:fld>
            <a:endParaRPr lang="en-AU"/>
          </a:p>
        </p:txBody>
      </p:sp>
    </p:spTree>
    <p:extLst>
      <p:ext uri="{BB962C8B-B14F-4D97-AF65-F5344CB8AC3E}">
        <p14:creationId xmlns:p14="http://schemas.microsoft.com/office/powerpoint/2010/main" val="133469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DDAB3A-0A22-D024-CB1E-FB00658BEB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90D3B34-6582-BD11-4D42-366502C704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1D8C151-0A35-D9DB-7435-13417BC8F3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AA40DC-3820-4F90-B4E8-98BE2140A65D}" type="datetimeFigureOut">
              <a:rPr lang="en-AU" smtClean="0"/>
              <a:t>31/07/2025</a:t>
            </a:fld>
            <a:endParaRPr lang="en-AU"/>
          </a:p>
        </p:txBody>
      </p:sp>
      <p:sp>
        <p:nvSpPr>
          <p:cNvPr id="5" name="Footer Placeholder 4">
            <a:extLst>
              <a:ext uri="{FF2B5EF4-FFF2-40B4-BE49-F238E27FC236}">
                <a16:creationId xmlns:a16="http://schemas.microsoft.com/office/drawing/2014/main" id="{4B2A9709-41CF-642F-7858-53BE89DAE6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752F23B-D3DD-D490-A64F-7E733F664E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4F4E00-A0CE-455C-B0DA-A2CE083CA5E3}" type="slidenum">
              <a:rPr lang="en-AU" smtClean="0"/>
              <a:t>‹#›</a:t>
            </a:fld>
            <a:endParaRPr lang="en-AU"/>
          </a:p>
        </p:txBody>
      </p:sp>
    </p:spTree>
    <p:extLst>
      <p:ext uri="{BB962C8B-B14F-4D97-AF65-F5344CB8AC3E}">
        <p14:creationId xmlns:p14="http://schemas.microsoft.com/office/powerpoint/2010/main" val="16415423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oracle.com/au/java/technologies/downloads/#jdk22-windows" TargetMode="External"/><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oracle.com/au/java/technologies/downloads/#jdk22-windows" TargetMode="External"/><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www.oracle.com/au/java/technologies/downloads/#jdk22-windows" TargetMode="External"/><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eclipse.org/downloads/" TargetMode="Externa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www.eclipse.org/downloads/"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seek.com.au/job/85463705?type=standard&amp;ref=search-standalone&amp;origin=cardTitle#sol=6b0f3bde18703ba6448b01a14d35b6646efae06c"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seek.com.au/job/85463705?type=standard&amp;ref=search-standalone&amp;origin=cardTitle#sol=6b0f3bde18703ba6448b01a14d35b6646efae06c"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seek.com.au/job/85965518?type=standard&amp;ref=search-standalone&amp;origin=cardTitle#sol=3503e010fa66ab38853f00eef3e63a1362b60ed0" TargetMode="Externa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hyperlink" Target="https://colab.research.google.com/" TargetMode="Externa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hyperlink" Target="https://www.draw.io/" TargetMode="Externa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hyperlink" Target="https://www.linkedin.com/in/farshid-keivanian" TargetMode="External"/><Relationship Id="rId2" Type="http://schemas.openxmlformats.org/officeDocument/2006/relationships/image" Target="../media/image44.jpeg"/><Relationship Id="rId1" Type="http://schemas.openxmlformats.org/officeDocument/2006/relationships/slideLayout" Target="../slideLayouts/slideLayout13.xml"/><Relationship Id="rId4" Type="http://schemas.openxmlformats.org/officeDocument/2006/relationships/hyperlink" Target="https://github.com/FarshidKeivanian"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F876F03-8BAA-72AB-E62A-1CEA6868C9B9}"/>
              </a:ext>
            </a:extLst>
          </p:cNvPr>
          <p:cNvSpPr>
            <a:spLocks noGrp="1"/>
          </p:cNvSpPr>
          <p:nvPr>
            <p:ph type="ctrTitle"/>
          </p:nvPr>
        </p:nvSpPr>
        <p:spPr>
          <a:xfrm>
            <a:off x="3063992" y="1407171"/>
            <a:ext cx="8737863" cy="3105506"/>
          </a:xfrm>
        </p:spPr>
        <p:txBody>
          <a:bodyPr anchor="b">
            <a:noAutofit/>
          </a:bodyPr>
          <a:lstStyle/>
          <a:p>
            <a:pPr algn="l">
              <a:lnSpc>
                <a:spcPct val="150000"/>
              </a:lnSpc>
            </a:pPr>
            <a:r>
              <a:rPr lang="en-US" sz="4800" dirty="0">
                <a:latin typeface="Calibir"/>
              </a:rPr>
              <a:t>Introduction to Software Engineering (ISE102)</a:t>
            </a:r>
            <a:br>
              <a:rPr lang="en-US" sz="4800" dirty="0">
                <a:latin typeface="Calibir"/>
              </a:rPr>
            </a:br>
            <a:r>
              <a:rPr lang="en-US" sz="4800" dirty="0">
                <a:latin typeface="Calibir"/>
              </a:rPr>
              <a:t>Tutorial Week 1</a:t>
            </a:r>
            <a:endParaRPr lang="en-AU" sz="4800" dirty="0">
              <a:latin typeface="Calibir"/>
            </a:endParaRPr>
          </a:p>
        </p:txBody>
      </p:sp>
      <p:pic>
        <p:nvPicPr>
          <p:cNvPr id="6" name="Picture 5" descr="A person wearing glasses and a blue shirt&#10;&#10;AI-generated content may be incorrect.">
            <a:extLst>
              <a:ext uri="{FF2B5EF4-FFF2-40B4-BE49-F238E27FC236}">
                <a16:creationId xmlns:a16="http://schemas.microsoft.com/office/drawing/2014/main" id="{6073E74C-6F0F-4134-F922-9D911600FF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0145" y="1199407"/>
            <a:ext cx="2673847" cy="3521034"/>
          </a:xfrm>
          <a:prstGeom prst="rect">
            <a:avLst/>
          </a:prstGeom>
        </p:spPr>
      </p:pic>
    </p:spTree>
    <p:extLst>
      <p:ext uri="{BB962C8B-B14F-4D97-AF65-F5344CB8AC3E}">
        <p14:creationId xmlns:p14="http://schemas.microsoft.com/office/powerpoint/2010/main" val="2769940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E823A-0D6B-A2B4-B97C-5D26293601B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96276A-C8E4-3A30-372A-8DF384407702}"/>
              </a:ext>
            </a:extLst>
          </p:cNvPr>
          <p:cNvSpPr>
            <a:spLocks noGrp="1"/>
          </p:cNvSpPr>
          <p:nvPr>
            <p:ph idx="1"/>
          </p:nvPr>
        </p:nvSpPr>
        <p:spPr>
          <a:xfrm>
            <a:off x="1939637" y="1988840"/>
            <a:ext cx="8312727" cy="3445233"/>
          </a:xfrm>
        </p:spPr>
        <p:txBody>
          <a:bodyPr>
            <a:noAutofit/>
          </a:bodyPr>
          <a:lstStyle/>
          <a:p>
            <a:pPr>
              <a:lnSpc>
                <a:spcPct val="150000"/>
              </a:lnSpc>
            </a:pPr>
            <a:r>
              <a:rPr lang="en-US" sz="2000" b="1" dirty="0"/>
              <a:t>AI Solutions Consultant</a:t>
            </a:r>
            <a:br>
              <a:rPr lang="en-US" sz="2000" dirty="0"/>
            </a:br>
            <a:r>
              <a:rPr lang="en-US" sz="2000" dirty="0"/>
              <a:t>Advise on integrating AI into business operations.</a:t>
            </a:r>
          </a:p>
          <a:p>
            <a:pPr>
              <a:lnSpc>
                <a:spcPct val="150000"/>
              </a:lnSpc>
            </a:pPr>
            <a:r>
              <a:rPr lang="en-US" sz="2000" b="1" dirty="0"/>
              <a:t>Big Data Analyst</a:t>
            </a:r>
            <a:br>
              <a:rPr lang="en-US" sz="2000" dirty="0"/>
            </a:br>
            <a:r>
              <a:rPr lang="en-US" sz="2000" dirty="0" err="1"/>
              <a:t>Analyse</a:t>
            </a:r>
            <a:r>
              <a:rPr lang="en-US" sz="2000" dirty="0"/>
              <a:t> large-scale datasets from cloud or distributed sources.</a:t>
            </a:r>
          </a:p>
          <a:p>
            <a:pPr>
              <a:lnSpc>
                <a:spcPct val="150000"/>
              </a:lnSpc>
            </a:pPr>
            <a:r>
              <a:rPr lang="en-US" sz="2000" b="1" dirty="0"/>
              <a:t>Advanced Analytics Consultant</a:t>
            </a:r>
            <a:br>
              <a:rPr lang="en-US" sz="2000" dirty="0"/>
            </a:br>
            <a:r>
              <a:rPr lang="en-US" sz="2000" dirty="0"/>
              <a:t>Design prescriptive models to solve industry-specific problems.</a:t>
            </a:r>
          </a:p>
        </p:txBody>
      </p:sp>
      <p:sp>
        <p:nvSpPr>
          <p:cNvPr id="2" name="Title 1">
            <a:extLst>
              <a:ext uri="{FF2B5EF4-FFF2-40B4-BE49-F238E27FC236}">
                <a16:creationId xmlns:a16="http://schemas.microsoft.com/office/drawing/2014/main" id="{0621FB75-6F88-76DC-CBA2-1D21DD12E0B6}"/>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spTree>
    <p:extLst>
      <p:ext uri="{BB962C8B-B14F-4D97-AF65-F5344CB8AC3E}">
        <p14:creationId xmlns:p14="http://schemas.microsoft.com/office/powerpoint/2010/main" val="39804754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372CBF-0225-D061-8150-03CEBEEC1F0A}"/>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7EC00F3B-8AC1-CF61-3733-ACFE4499594E}"/>
              </a:ext>
            </a:extLst>
          </p:cNvPr>
          <p:cNvPicPr>
            <a:picLocks noChangeAspect="1"/>
          </p:cNvPicPr>
          <p:nvPr/>
        </p:nvPicPr>
        <p:blipFill>
          <a:blip r:embed="rId2"/>
          <a:srcRect b="6601"/>
          <a:stretch>
            <a:fillRect/>
          </a:stretch>
        </p:blipFill>
        <p:spPr>
          <a:xfrm>
            <a:off x="763800" y="759980"/>
            <a:ext cx="10672138" cy="5646680"/>
          </a:xfrm>
          <a:prstGeom prst="rect">
            <a:avLst/>
          </a:prstGeom>
        </p:spPr>
      </p:pic>
      <p:sp>
        <p:nvSpPr>
          <p:cNvPr id="2" name="Title 1">
            <a:extLst>
              <a:ext uri="{FF2B5EF4-FFF2-40B4-BE49-F238E27FC236}">
                <a16:creationId xmlns:a16="http://schemas.microsoft.com/office/drawing/2014/main" id="{2163EFB7-8A62-576F-9B12-69533009CA2B}"/>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spTree>
    <p:extLst>
      <p:ext uri="{BB962C8B-B14F-4D97-AF65-F5344CB8AC3E}">
        <p14:creationId xmlns:p14="http://schemas.microsoft.com/office/powerpoint/2010/main" val="3747007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63A0C-638E-8035-3AD0-53B603028F4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859935A-02A0-8FAE-DA72-9D41381C9D6B}"/>
              </a:ext>
            </a:extLst>
          </p:cNvPr>
          <p:cNvSpPr>
            <a:spLocks noGrp="1"/>
          </p:cNvSpPr>
          <p:nvPr>
            <p:ph idx="1"/>
          </p:nvPr>
        </p:nvSpPr>
        <p:spPr>
          <a:xfrm>
            <a:off x="1939637" y="1596069"/>
            <a:ext cx="8312727" cy="3993172"/>
          </a:xfrm>
        </p:spPr>
        <p:txBody>
          <a:bodyPr>
            <a:noAutofit/>
          </a:bodyPr>
          <a:lstStyle/>
          <a:p>
            <a:pPr>
              <a:lnSpc>
                <a:spcPct val="150000"/>
              </a:lnSpc>
            </a:pPr>
            <a:r>
              <a:rPr lang="en-US" sz="1636" b="1" dirty="0"/>
              <a:t>Relevant Certifications (Optional/Recommended)</a:t>
            </a:r>
          </a:p>
          <a:p>
            <a:pPr>
              <a:lnSpc>
                <a:spcPct val="150000"/>
              </a:lnSpc>
            </a:pPr>
            <a:r>
              <a:rPr lang="en-US" sz="1636" dirty="0"/>
              <a:t>Enhance your employability with these </a:t>
            </a:r>
            <a:r>
              <a:rPr lang="en-US" sz="1636" dirty="0" err="1"/>
              <a:t>recognised</a:t>
            </a:r>
            <a:r>
              <a:rPr lang="en-US" sz="1636" dirty="0"/>
              <a:t> certifications:</a:t>
            </a:r>
          </a:p>
          <a:p>
            <a:pPr>
              <a:lnSpc>
                <a:spcPct val="150000"/>
              </a:lnSpc>
            </a:pPr>
            <a:r>
              <a:rPr lang="en-US" sz="1636" b="1" dirty="0"/>
              <a:t>IBM Data Science Professional Certificate</a:t>
            </a:r>
            <a:r>
              <a:rPr lang="en-US" sz="1636" dirty="0"/>
              <a:t> (Coursera)</a:t>
            </a:r>
          </a:p>
        </p:txBody>
      </p:sp>
      <p:pic>
        <p:nvPicPr>
          <p:cNvPr id="5" name="Picture 4">
            <a:extLst>
              <a:ext uri="{FF2B5EF4-FFF2-40B4-BE49-F238E27FC236}">
                <a16:creationId xmlns:a16="http://schemas.microsoft.com/office/drawing/2014/main" id="{0334AA94-FD62-15CC-97B8-AD73C915A38C}"/>
              </a:ext>
            </a:extLst>
          </p:cNvPr>
          <p:cNvPicPr>
            <a:picLocks noChangeAspect="1"/>
          </p:cNvPicPr>
          <p:nvPr/>
        </p:nvPicPr>
        <p:blipFill>
          <a:blip r:embed="rId2"/>
          <a:srcRect t="6602" b="30400"/>
          <a:stretch>
            <a:fillRect/>
          </a:stretch>
        </p:blipFill>
        <p:spPr>
          <a:xfrm>
            <a:off x="1939637" y="2970767"/>
            <a:ext cx="8312727" cy="2945782"/>
          </a:xfrm>
          <a:prstGeom prst="rect">
            <a:avLst/>
          </a:prstGeom>
        </p:spPr>
      </p:pic>
      <p:sp>
        <p:nvSpPr>
          <p:cNvPr id="2" name="Title 1">
            <a:extLst>
              <a:ext uri="{FF2B5EF4-FFF2-40B4-BE49-F238E27FC236}">
                <a16:creationId xmlns:a16="http://schemas.microsoft.com/office/drawing/2014/main" id="{57ECECE8-7A34-93E4-F89F-7AC666F1CA84}"/>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spTree>
    <p:extLst>
      <p:ext uri="{BB962C8B-B14F-4D97-AF65-F5344CB8AC3E}">
        <p14:creationId xmlns:p14="http://schemas.microsoft.com/office/powerpoint/2010/main" val="1864844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CB8228-985B-76D5-E073-95D2D823C16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23C96A-DE48-D7FA-7233-054A79282C9D}"/>
              </a:ext>
            </a:extLst>
          </p:cNvPr>
          <p:cNvSpPr>
            <a:spLocks noGrp="1"/>
          </p:cNvSpPr>
          <p:nvPr>
            <p:ph idx="1"/>
          </p:nvPr>
        </p:nvSpPr>
        <p:spPr>
          <a:xfrm>
            <a:off x="1939637" y="1596069"/>
            <a:ext cx="8312727" cy="3993172"/>
          </a:xfrm>
        </p:spPr>
        <p:txBody>
          <a:bodyPr>
            <a:noAutofit/>
          </a:bodyPr>
          <a:lstStyle/>
          <a:p>
            <a:pPr>
              <a:lnSpc>
                <a:spcPct val="150000"/>
              </a:lnSpc>
            </a:pPr>
            <a:r>
              <a:rPr lang="en-US" sz="1636" b="1" dirty="0"/>
              <a:t>Google Advanced Data Analytics Certificate</a:t>
            </a:r>
            <a:endParaRPr lang="en-US" sz="1636" dirty="0"/>
          </a:p>
        </p:txBody>
      </p:sp>
      <p:pic>
        <p:nvPicPr>
          <p:cNvPr id="6" name="Picture 5">
            <a:extLst>
              <a:ext uri="{FF2B5EF4-FFF2-40B4-BE49-F238E27FC236}">
                <a16:creationId xmlns:a16="http://schemas.microsoft.com/office/drawing/2014/main" id="{6C8FB3BA-547F-555D-4717-83B7D2A2C037}"/>
              </a:ext>
            </a:extLst>
          </p:cNvPr>
          <p:cNvPicPr>
            <a:picLocks noChangeAspect="1"/>
          </p:cNvPicPr>
          <p:nvPr/>
        </p:nvPicPr>
        <p:blipFill>
          <a:blip r:embed="rId3"/>
          <a:srcRect b="38800"/>
          <a:stretch>
            <a:fillRect/>
          </a:stretch>
        </p:blipFill>
        <p:spPr>
          <a:xfrm>
            <a:off x="1607801" y="2252442"/>
            <a:ext cx="9083770" cy="3127080"/>
          </a:xfrm>
          <a:prstGeom prst="rect">
            <a:avLst/>
          </a:prstGeom>
        </p:spPr>
      </p:pic>
      <p:sp>
        <p:nvSpPr>
          <p:cNvPr id="2" name="Title 1">
            <a:extLst>
              <a:ext uri="{FF2B5EF4-FFF2-40B4-BE49-F238E27FC236}">
                <a16:creationId xmlns:a16="http://schemas.microsoft.com/office/drawing/2014/main" id="{80DF4AD0-21E3-3472-512A-DFF51B4A3FD1}"/>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spTree>
    <p:extLst>
      <p:ext uri="{BB962C8B-B14F-4D97-AF65-F5344CB8AC3E}">
        <p14:creationId xmlns:p14="http://schemas.microsoft.com/office/powerpoint/2010/main" val="20341264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AF5567-6191-5DF2-3394-DEFF78AD174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169BFB9-2EED-9A8D-37BE-62EFA6B536E8}"/>
              </a:ext>
            </a:extLst>
          </p:cNvPr>
          <p:cNvSpPr>
            <a:spLocks noGrp="1"/>
          </p:cNvSpPr>
          <p:nvPr>
            <p:ph idx="1"/>
          </p:nvPr>
        </p:nvSpPr>
        <p:spPr>
          <a:xfrm>
            <a:off x="1939637" y="1596069"/>
            <a:ext cx="8312727" cy="3993172"/>
          </a:xfrm>
        </p:spPr>
        <p:txBody>
          <a:bodyPr>
            <a:noAutofit/>
          </a:bodyPr>
          <a:lstStyle/>
          <a:p>
            <a:pPr>
              <a:lnSpc>
                <a:spcPct val="150000"/>
              </a:lnSpc>
            </a:pPr>
            <a:r>
              <a:rPr lang="en-US" sz="1636" b="1" dirty="0"/>
              <a:t>Microsoft Certified: Data Analyst Associate (Power BI)</a:t>
            </a:r>
            <a:endParaRPr lang="en-US" sz="1636" dirty="0"/>
          </a:p>
        </p:txBody>
      </p:sp>
      <p:pic>
        <p:nvPicPr>
          <p:cNvPr id="5" name="Picture 4">
            <a:extLst>
              <a:ext uri="{FF2B5EF4-FFF2-40B4-BE49-F238E27FC236}">
                <a16:creationId xmlns:a16="http://schemas.microsoft.com/office/drawing/2014/main" id="{DDBDE907-A7BB-2FD2-B6A9-1299CE4D2E6C}"/>
              </a:ext>
            </a:extLst>
          </p:cNvPr>
          <p:cNvPicPr>
            <a:picLocks noChangeAspect="1"/>
          </p:cNvPicPr>
          <p:nvPr/>
        </p:nvPicPr>
        <p:blipFill>
          <a:blip r:embed="rId3"/>
          <a:srcRect b="17801"/>
          <a:stretch>
            <a:fillRect/>
          </a:stretch>
        </p:blipFill>
        <p:spPr>
          <a:xfrm>
            <a:off x="1939637" y="2054302"/>
            <a:ext cx="8312727" cy="3843576"/>
          </a:xfrm>
          <a:prstGeom prst="rect">
            <a:avLst/>
          </a:prstGeom>
        </p:spPr>
      </p:pic>
      <p:sp>
        <p:nvSpPr>
          <p:cNvPr id="2" name="Title 1">
            <a:extLst>
              <a:ext uri="{FF2B5EF4-FFF2-40B4-BE49-F238E27FC236}">
                <a16:creationId xmlns:a16="http://schemas.microsoft.com/office/drawing/2014/main" id="{2D77BD0A-2B03-12E0-7B8A-7099E4DAC5ED}"/>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spTree>
    <p:extLst>
      <p:ext uri="{BB962C8B-B14F-4D97-AF65-F5344CB8AC3E}">
        <p14:creationId xmlns:p14="http://schemas.microsoft.com/office/powerpoint/2010/main" val="4164227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7D3CE7-34CF-2C83-1025-680C7FEBF6D4}"/>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A12D31-9070-4D8D-667F-31C4C7D4BFA7}"/>
              </a:ext>
            </a:extLst>
          </p:cNvPr>
          <p:cNvSpPr>
            <a:spLocks noGrp="1"/>
          </p:cNvSpPr>
          <p:nvPr>
            <p:ph idx="1"/>
          </p:nvPr>
        </p:nvSpPr>
        <p:spPr>
          <a:xfrm>
            <a:off x="1939637" y="1596071"/>
            <a:ext cx="8312727" cy="1440160"/>
          </a:xfrm>
        </p:spPr>
        <p:txBody>
          <a:bodyPr>
            <a:noAutofit/>
          </a:bodyPr>
          <a:lstStyle/>
          <a:p>
            <a:pPr>
              <a:lnSpc>
                <a:spcPct val="150000"/>
              </a:lnSpc>
            </a:pPr>
            <a:r>
              <a:rPr lang="en-US" sz="1636" b="1" dirty="0"/>
              <a:t>AWS Certified Machine Learning – Specialty</a:t>
            </a:r>
            <a:endParaRPr lang="en-US" sz="1636" dirty="0"/>
          </a:p>
          <a:p>
            <a:pPr>
              <a:lnSpc>
                <a:spcPct val="150000"/>
              </a:lnSpc>
            </a:pPr>
            <a:r>
              <a:rPr lang="en-US" sz="1636" b="1" dirty="0"/>
              <a:t>SAS Certified Advanced Analytics Professional</a:t>
            </a:r>
            <a:endParaRPr lang="en-US" sz="1636" dirty="0"/>
          </a:p>
          <a:p>
            <a:pPr>
              <a:lnSpc>
                <a:spcPct val="150000"/>
              </a:lnSpc>
            </a:pPr>
            <a:r>
              <a:rPr lang="en-US" sz="1636" b="1" dirty="0"/>
              <a:t>Databricks Certified Data Engineer Associate</a:t>
            </a:r>
            <a:endParaRPr lang="en-US" sz="1636" dirty="0"/>
          </a:p>
        </p:txBody>
      </p:sp>
      <p:pic>
        <p:nvPicPr>
          <p:cNvPr id="6" name="Picture 5">
            <a:extLst>
              <a:ext uri="{FF2B5EF4-FFF2-40B4-BE49-F238E27FC236}">
                <a16:creationId xmlns:a16="http://schemas.microsoft.com/office/drawing/2014/main" id="{C3F64174-E350-CEBD-D21A-FB9FAFB0E247}"/>
              </a:ext>
            </a:extLst>
          </p:cNvPr>
          <p:cNvPicPr>
            <a:picLocks noChangeAspect="1"/>
          </p:cNvPicPr>
          <p:nvPr/>
        </p:nvPicPr>
        <p:blipFill>
          <a:blip r:embed="rId3"/>
          <a:srcRect t="9104" b="10800"/>
          <a:stretch>
            <a:fillRect/>
          </a:stretch>
        </p:blipFill>
        <p:spPr>
          <a:xfrm>
            <a:off x="2062348" y="3036231"/>
            <a:ext cx="8067304" cy="3634576"/>
          </a:xfrm>
          <a:prstGeom prst="rect">
            <a:avLst/>
          </a:prstGeom>
        </p:spPr>
      </p:pic>
      <p:sp>
        <p:nvSpPr>
          <p:cNvPr id="2" name="Title 1">
            <a:extLst>
              <a:ext uri="{FF2B5EF4-FFF2-40B4-BE49-F238E27FC236}">
                <a16:creationId xmlns:a16="http://schemas.microsoft.com/office/drawing/2014/main" id="{3BF1D38C-91B2-24B2-C2C3-BF136077AC0F}"/>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spTree>
    <p:extLst>
      <p:ext uri="{BB962C8B-B14F-4D97-AF65-F5344CB8AC3E}">
        <p14:creationId xmlns:p14="http://schemas.microsoft.com/office/powerpoint/2010/main" val="22236295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F9240C-1518-C330-AF3F-DECD94DE19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1C8DCC-863C-5FA3-704E-2A8272300388}"/>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7E86AB8E-3606-A21F-B8C4-F8C192FAFF35}"/>
              </a:ext>
            </a:extLst>
          </p:cNvPr>
          <p:cNvSpPr>
            <a:spLocks noChangeArrowheads="1"/>
          </p:cNvSpPr>
          <p:nvPr/>
        </p:nvSpPr>
        <p:spPr bwMode="auto">
          <a:xfrm>
            <a:off x="82796" y="830917"/>
            <a:ext cx="12026407"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dirty="0">
                <a:latin typeface="Calibir"/>
              </a:rPr>
              <a:t>Welcome everyone to 32555 – Fundamentals of Software Development. Whether you’ve coded before or this is your first time, this subject is designed to give you the foundations of software engineering using either Python or Java.</a:t>
            </a:r>
          </a:p>
          <a:p>
            <a:pPr>
              <a:lnSpc>
                <a:spcPct val="150000"/>
              </a:lnSpc>
            </a:pPr>
            <a:r>
              <a:rPr lang="en-US" sz="2800" dirty="0">
                <a:latin typeface="Calibir"/>
              </a:rPr>
              <a:t>We’ll teach you how to think like a developer: analyze user needs, model your solution, write working code, test it, and work in a team using Git.</a:t>
            </a:r>
          </a:p>
          <a:p>
            <a:pPr>
              <a:lnSpc>
                <a:spcPct val="150000"/>
              </a:lnSpc>
            </a:pPr>
            <a:r>
              <a:rPr lang="en-US" sz="2800" dirty="0">
                <a:latin typeface="Calibir"/>
              </a:rPr>
              <a:t>Please choose </a:t>
            </a:r>
            <a:r>
              <a:rPr lang="en-US" sz="2800" b="1" dirty="0">
                <a:latin typeface="Calibir"/>
              </a:rPr>
              <a:t>either Python or Java</a:t>
            </a:r>
            <a:r>
              <a:rPr lang="en-US" sz="2800" dirty="0">
                <a:latin typeface="Calibir"/>
              </a:rPr>
              <a:t> this week — you only need to use </a:t>
            </a:r>
            <a:r>
              <a:rPr lang="en-US" sz="2800" b="1" dirty="0">
                <a:latin typeface="Calibir"/>
              </a:rPr>
              <a:t>one</a:t>
            </a:r>
            <a:r>
              <a:rPr lang="en-US" sz="2800" dirty="0">
                <a:latin typeface="Calibir"/>
              </a:rPr>
              <a:t> language for the rest of the trimester. Labs, quizzes, and assessments will align with your choice.</a:t>
            </a:r>
          </a:p>
        </p:txBody>
      </p:sp>
    </p:spTree>
    <p:extLst>
      <p:ext uri="{BB962C8B-B14F-4D97-AF65-F5344CB8AC3E}">
        <p14:creationId xmlns:p14="http://schemas.microsoft.com/office/powerpoint/2010/main" val="307983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FB758-5F61-6783-D1A4-BB1DC86A63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2E25E2-6997-6EDE-6AB1-68FEEDF02AA0}"/>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4FB35C52-3133-E150-804A-55471DF4DFAC}"/>
              </a:ext>
            </a:extLst>
          </p:cNvPr>
          <p:cNvSpPr>
            <a:spLocks noChangeArrowheads="1"/>
          </p:cNvSpPr>
          <p:nvPr/>
        </p:nvSpPr>
        <p:spPr bwMode="auto">
          <a:xfrm>
            <a:off x="82796" y="1800413"/>
            <a:ext cx="12026407"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dirty="0">
                <a:latin typeface="Calibir"/>
              </a:rPr>
              <a:t>By next week, I want you to have your </a:t>
            </a:r>
            <a:r>
              <a:rPr lang="en-US" sz="2800" b="1" dirty="0">
                <a:latin typeface="Calibir"/>
              </a:rPr>
              <a:t>IDE set up</a:t>
            </a:r>
            <a:r>
              <a:rPr lang="en-US" sz="2800" dirty="0">
                <a:latin typeface="Calibir"/>
              </a:rPr>
              <a:t>, Git configured, and be comfortable with UML tools.</a:t>
            </a:r>
          </a:p>
          <a:p>
            <a:pPr>
              <a:lnSpc>
                <a:spcPct val="150000"/>
              </a:lnSpc>
            </a:pPr>
            <a:r>
              <a:rPr lang="en-US" sz="2800" dirty="0">
                <a:latin typeface="Calibir"/>
              </a:rPr>
              <a:t>Remember: don't just aim to pass — aim to build something meaningful and reusable for your portfolio.</a:t>
            </a:r>
          </a:p>
          <a:p>
            <a:pPr>
              <a:lnSpc>
                <a:spcPct val="150000"/>
              </a:lnSpc>
            </a:pPr>
            <a:r>
              <a:rPr lang="en-US" sz="2800" dirty="0">
                <a:latin typeface="Calibir"/>
              </a:rPr>
              <a:t>I’ll be here to support you throughout. Let’s make it a great semester!</a:t>
            </a:r>
          </a:p>
        </p:txBody>
      </p:sp>
    </p:spTree>
    <p:extLst>
      <p:ext uri="{BB962C8B-B14F-4D97-AF65-F5344CB8AC3E}">
        <p14:creationId xmlns:p14="http://schemas.microsoft.com/office/powerpoint/2010/main" val="3475784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2A9376-A732-4518-87A3-E4E86EE4FD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F51214-DFA7-4DDB-6A81-9CEF4E8DF849}"/>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858A918B-17C7-92BC-ED24-B3F5A1A01616}"/>
              </a:ext>
            </a:extLst>
          </p:cNvPr>
          <p:cNvSpPr>
            <a:spLocks noChangeArrowheads="1"/>
          </p:cNvSpPr>
          <p:nvPr/>
        </p:nvSpPr>
        <p:spPr bwMode="auto">
          <a:xfrm>
            <a:off x="82796" y="1477247"/>
            <a:ext cx="12026407"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As a student, you are expected to:</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Attend weekly </a:t>
            </a:r>
            <a:r>
              <a:rPr lang="en-US" sz="2800" b="1" dirty="0">
                <a:latin typeface="Calibir"/>
              </a:rPr>
              <a:t>2-hour tutorials (on campus)</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Watch </a:t>
            </a:r>
            <a:r>
              <a:rPr lang="en-US" sz="2800" b="1" dirty="0">
                <a:latin typeface="Calibir"/>
              </a:rPr>
              <a:t>online lectures and demos</a:t>
            </a:r>
            <a:r>
              <a:rPr lang="en-US" sz="2800" dirty="0">
                <a:latin typeface="Calibir"/>
              </a:rPr>
              <a:t> before each lab</a:t>
            </a:r>
          </a:p>
          <a:p>
            <a:pPr marL="457200" indent="-457200">
              <a:lnSpc>
                <a:spcPct val="150000"/>
              </a:lnSpc>
              <a:buFont typeface="Arial" panose="020B0604020202020204" pitchFamily="34" charset="0"/>
              <a:buChar char="•"/>
            </a:pPr>
            <a:r>
              <a:rPr lang="en-US" sz="2800" dirty="0">
                <a:latin typeface="Calibir"/>
              </a:rPr>
              <a:t>Complete all practice quizzes and assignments on time</a:t>
            </a:r>
          </a:p>
          <a:p>
            <a:pPr marL="457200" indent="-457200">
              <a:lnSpc>
                <a:spcPct val="150000"/>
              </a:lnSpc>
              <a:buFont typeface="Arial" panose="020B0604020202020204" pitchFamily="34" charset="0"/>
              <a:buChar char="•"/>
            </a:pPr>
            <a:r>
              <a:rPr lang="en-US" sz="2800" dirty="0">
                <a:latin typeface="Calibir"/>
              </a:rPr>
              <a:t>Communicate professionally via Canvas Inbox</a:t>
            </a:r>
          </a:p>
          <a:p>
            <a:pPr marL="457200" indent="-457200">
              <a:lnSpc>
                <a:spcPct val="150000"/>
              </a:lnSpc>
              <a:buFont typeface="Arial" panose="020B0604020202020204" pitchFamily="34" charset="0"/>
              <a:buChar char="•"/>
            </a:pPr>
            <a:r>
              <a:rPr lang="en-US" sz="2800" dirty="0">
                <a:latin typeface="Calibir"/>
              </a:rPr>
              <a:t>Actively participate in </a:t>
            </a:r>
            <a:r>
              <a:rPr lang="en-US" sz="2800" b="1" dirty="0">
                <a:latin typeface="Calibir"/>
              </a:rPr>
              <a:t>group activities</a:t>
            </a:r>
            <a:r>
              <a:rPr lang="en-US" sz="2800" dirty="0">
                <a:latin typeface="Calibir"/>
              </a:rPr>
              <a:t> and contribute equally</a:t>
            </a:r>
          </a:p>
        </p:txBody>
      </p:sp>
    </p:spTree>
    <p:extLst>
      <p:ext uri="{BB962C8B-B14F-4D97-AF65-F5344CB8AC3E}">
        <p14:creationId xmlns:p14="http://schemas.microsoft.com/office/powerpoint/2010/main" val="38344041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DB3695-F6CC-0D41-D076-7F42F6111F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028E38-78EC-982C-906D-59CC4FC65716}"/>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039535C8-6A28-12E7-F7FD-616DBF85EF6B}"/>
              </a:ext>
            </a:extLst>
          </p:cNvPr>
          <p:cNvSpPr>
            <a:spLocks noChangeArrowheads="1"/>
          </p:cNvSpPr>
          <p:nvPr/>
        </p:nvSpPr>
        <p:spPr bwMode="auto">
          <a:xfrm>
            <a:off x="82796" y="2123578"/>
            <a:ext cx="12026407"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Avoid:</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Leaving labs or assignments until the last minute</a:t>
            </a:r>
          </a:p>
          <a:p>
            <a:pPr marL="457200" indent="-457200">
              <a:lnSpc>
                <a:spcPct val="150000"/>
              </a:lnSpc>
              <a:buFont typeface="Arial" panose="020B0604020202020204" pitchFamily="34" charset="0"/>
              <a:buChar char="•"/>
            </a:pPr>
            <a:r>
              <a:rPr lang="en-US" sz="2800" dirty="0">
                <a:latin typeface="Calibir"/>
              </a:rPr>
              <a:t>Ignoring Canvas announcements or deadlines</a:t>
            </a:r>
          </a:p>
          <a:p>
            <a:pPr marL="457200" indent="-457200">
              <a:lnSpc>
                <a:spcPct val="150000"/>
              </a:lnSpc>
              <a:buFont typeface="Arial" panose="020B0604020202020204" pitchFamily="34" charset="0"/>
              <a:buChar char="•"/>
            </a:pPr>
            <a:r>
              <a:rPr lang="en-US" sz="2800" dirty="0">
                <a:latin typeface="Calibir"/>
              </a:rPr>
              <a:t>Submitting without proper version control or testing</a:t>
            </a:r>
          </a:p>
        </p:txBody>
      </p:sp>
    </p:spTree>
    <p:extLst>
      <p:ext uri="{BB962C8B-B14F-4D97-AF65-F5344CB8AC3E}">
        <p14:creationId xmlns:p14="http://schemas.microsoft.com/office/powerpoint/2010/main" val="282322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6D7A11-47AE-C133-8206-569A0BB07A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3E1848-8E74-13DF-C09C-3CC64A483572}"/>
              </a:ext>
            </a:extLst>
          </p:cNvPr>
          <p:cNvSpPr>
            <a:spLocks noGrp="1"/>
          </p:cNvSpPr>
          <p:nvPr>
            <p:ph type="title"/>
          </p:nvPr>
        </p:nvSpPr>
        <p:spPr>
          <a:xfrm>
            <a:off x="0" y="0"/>
            <a:ext cx="12192000" cy="658369"/>
          </a:xfrm>
        </p:spPr>
        <p:txBody>
          <a:bodyPr anchor="b">
            <a:normAutofit fontScale="90000"/>
          </a:bodyPr>
          <a:lstStyle/>
          <a:p>
            <a:r>
              <a:rPr lang="en-US" sz="4000" dirty="0">
                <a:latin typeface="Calibir"/>
              </a:rPr>
              <a:t>Welcome to 32555 – Fundamentals of Software Development</a:t>
            </a:r>
            <a:endParaRPr lang="en-AU" sz="4000" b="1" dirty="0">
              <a:latin typeface="Calibir"/>
            </a:endParaRPr>
          </a:p>
        </p:txBody>
      </p:sp>
      <p:sp>
        <p:nvSpPr>
          <p:cNvPr id="5" name="Rectangle 1">
            <a:extLst>
              <a:ext uri="{FF2B5EF4-FFF2-40B4-BE49-F238E27FC236}">
                <a16:creationId xmlns:a16="http://schemas.microsoft.com/office/drawing/2014/main" id="{F5185FC6-5CEA-DC1B-A1DF-D2D8A89484E9}"/>
              </a:ext>
            </a:extLst>
          </p:cNvPr>
          <p:cNvSpPr>
            <a:spLocks noChangeArrowheads="1"/>
          </p:cNvSpPr>
          <p:nvPr/>
        </p:nvSpPr>
        <p:spPr bwMode="auto">
          <a:xfrm>
            <a:off x="165593" y="1187905"/>
            <a:ext cx="5296002"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i="1" dirty="0">
                <a:latin typeface="Calibir"/>
              </a:rPr>
              <a:t>Your Teaching Team:</a:t>
            </a:r>
            <a:endParaRPr lang="en-US" sz="2800" dirty="0">
              <a:latin typeface="Calibir"/>
            </a:endParaRPr>
          </a:p>
          <a:p>
            <a:pPr>
              <a:lnSpc>
                <a:spcPct val="150000"/>
              </a:lnSpc>
            </a:pPr>
            <a:r>
              <a:rPr lang="en-US" sz="2800" dirty="0">
                <a:latin typeface="Calibir"/>
              </a:rPr>
              <a:t>Dr. Yining Hu – Subject Coordinator</a:t>
            </a:r>
          </a:p>
          <a:p>
            <a:pPr>
              <a:lnSpc>
                <a:spcPct val="150000"/>
              </a:lnSpc>
            </a:pPr>
            <a:r>
              <a:rPr lang="en-US" sz="2800" b="1" dirty="0">
                <a:latin typeface="Calibir"/>
              </a:rPr>
              <a:t>Dr. Farshid Keivanian – Tutor</a:t>
            </a:r>
          </a:p>
          <a:p>
            <a:pPr>
              <a:lnSpc>
                <a:spcPct val="150000"/>
              </a:lnSpc>
            </a:pPr>
            <a:r>
              <a:rPr lang="en-US" sz="2800" dirty="0">
                <a:latin typeface="Calibir"/>
              </a:rPr>
              <a:t>Dr. Hasan Khattak – Tutor</a:t>
            </a:r>
          </a:p>
          <a:p>
            <a:pPr>
              <a:lnSpc>
                <a:spcPct val="150000"/>
              </a:lnSpc>
            </a:pPr>
            <a:r>
              <a:rPr lang="en-US" sz="2800" dirty="0">
                <a:latin typeface="Calibir"/>
              </a:rPr>
              <a:t>Xiaojie (Zoe) Lin – Tutor</a:t>
            </a:r>
          </a:p>
        </p:txBody>
      </p:sp>
    </p:spTree>
    <p:extLst>
      <p:ext uri="{BB962C8B-B14F-4D97-AF65-F5344CB8AC3E}">
        <p14:creationId xmlns:p14="http://schemas.microsoft.com/office/powerpoint/2010/main" val="7943373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91D499-C426-06C1-ABFB-3F916A7E15AC}"/>
              </a:ext>
            </a:extLst>
          </p:cNvPr>
          <p:cNvPicPr>
            <a:picLocks noChangeAspect="1"/>
          </p:cNvPicPr>
          <p:nvPr/>
        </p:nvPicPr>
        <p:blipFill rotWithShape="1">
          <a:blip r:embed="rId2"/>
          <a:srcRect b="6666"/>
          <a:stretch/>
        </p:blipFill>
        <p:spPr>
          <a:xfrm>
            <a:off x="1499037" y="2031190"/>
            <a:ext cx="9193925" cy="4826810"/>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20568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and install the idk package </a:t>
            </a:r>
            <a:r>
              <a:rPr kumimoji="0" lang="en-AU" sz="2800" b="0" i="0" u="sng" strike="noStrike" kern="120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https://www.oracle.com/au/java/technologies/downloads/#jdk22-windows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5234152" y="5812221"/>
            <a:ext cx="4761186"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8" name="Rectangle: Rounded Corners 7">
            <a:extLst>
              <a:ext uri="{FF2B5EF4-FFF2-40B4-BE49-F238E27FC236}">
                <a16:creationId xmlns:a16="http://schemas.microsoft.com/office/drawing/2014/main" id="{D0DAFA3C-B73E-1B29-A3B8-21B1B0E3DB30}"/>
              </a:ext>
            </a:extLst>
          </p:cNvPr>
          <p:cNvSpPr/>
          <p:nvPr/>
        </p:nvSpPr>
        <p:spPr>
          <a:xfrm>
            <a:off x="5234152" y="6190593"/>
            <a:ext cx="4761186"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022908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892184-5FE3-20A6-5C19-A07F3585CD6D}"/>
              </a:ext>
            </a:extLst>
          </p:cNvPr>
          <p:cNvPicPr>
            <a:picLocks noChangeAspect="1"/>
          </p:cNvPicPr>
          <p:nvPr/>
        </p:nvPicPr>
        <p:blipFill rotWithShape="1">
          <a:blip r:embed="rId2"/>
          <a:srcRect l="16551" t="22223" r="33707" b="29992"/>
          <a:stretch/>
        </p:blipFill>
        <p:spPr>
          <a:xfrm>
            <a:off x="1497519" y="1888088"/>
            <a:ext cx="9196962" cy="496991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20568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and install the idk package </a:t>
            </a:r>
            <a:r>
              <a:rPr kumimoji="0" lang="en-AU" sz="2800" b="0" i="0" u="sng" strike="noStrike" kern="120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https://www.oracle.com/au/java/technologies/downloads/#jdk22-windows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8282152" y="6327228"/>
            <a:ext cx="1219200"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51615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6E58EC1-067D-6041-1F1D-7FE8B9C415A7}"/>
              </a:ext>
            </a:extLst>
          </p:cNvPr>
          <p:cNvPicPr>
            <a:picLocks noChangeAspect="1"/>
          </p:cNvPicPr>
          <p:nvPr/>
        </p:nvPicPr>
        <p:blipFill rotWithShape="1">
          <a:blip r:embed="rId2"/>
          <a:srcRect l="33707" t="31494" r="33707" b="31494"/>
          <a:stretch/>
        </p:blipFill>
        <p:spPr>
          <a:xfrm>
            <a:off x="2859271" y="2569780"/>
            <a:ext cx="6473458" cy="4135820"/>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20568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and install the idk package </a:t>
            </a:r>
            <a:r>
              <a:rPr kumimoji="0" lang="en-AU" sz="2800" b="0" i="0" u="sng" strike="noStrike" kern="120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https://www.oracle.com/au/java/technologies/downloads/#jdk22-windows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6768662" y="6327228"/>
            <a:ext cx="1219200"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40156531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420394-D342-F3CB-58B1-3033643A5B03}"/>
              </a:ext>
            </a:extLst>
          </p:cNvPr>
          <p:cNvPicPr>
            <a:picLocks noChangeAspect="1"/>
          </p:cNvPicPr>
          <p:nvPr/>
        </p:nvPicPr>
        <p:blipFill rotWithShape="1">
          <a:blip r:embed="rId2"/>
          <a:srcRect t="31418" r="21293" b="17701"/>
          <a:stretch/>
        </p:blipFill>
        <p:spPr>
          <a:xfrm>
            <a:off x="112985" y="2186152"/>
            <a:ext cx="11966030" cy="435128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Command Prompt Windows / Terminal in MAC: </a:t>
            </a:r>
            <a:r>
              <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rPr>
              <a:t>java –show-version</a:t>
            </a: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112985" y="2270234"/>
            <a:ext cx="3744312" cy="29429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28489760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2"/>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pic>
        <p:nvPicPr>
          <p:cNvPr id="4" name="Picture 3">
            <a:extLst>
              <a:ext uri="{FF2B5EF4-FFF2-40B4-BE49-F238E27FC236}">
                <a16:creationId xmlns:a16="http://schemas.microsoft.com/office/drawing/2014/main" id="{EF00FD27-2FFB-D9E2-E3AD-E0135E0C661C}"/>
              </a:ext>
            </a:extLst>
          </p:cNvPr>
          <p:cNvPicPr>
            <a:picLocks noChangeAspect="1"/>
          </p:cNvPicPr>
          <p:nvPr/>
        </p:nvPicPr>
        <p:blipFill rotWithShape="1">
          <a:blip r:embed="rId3"/>
          <a:srcRect r="2241" b="7280"/>
          <a:stretch/>
        </p:blipFill>
        <p:spPr>
          <a:xfrm>
            <a:off x="1458554" y="1547148"/>
            <a:ext cx="9274892" cy="4948245"/>
          </a:xfrm>
          <a:prstGeom prst="rect">
            <a:avLst/>
          </a:prstGeom>
        </p:spPr>
      </p:pic>
      <p:sp>
        <p:nvSpPr>
          <p:cNvPr id="5" name="Rectangle: Rounded Corners 4">
            <a:extLst>
              <a:ext uri="{FF2B5EF4-FFF2-40B4-BE49-F238E27FC236}">
                <a16:creationId xmlns:a16="http://schemas.microsoft.com/office/drawing/2014/main" id="{3FB0BE66-030C-C7F4-65FA-E8A72CF3A7E4}"/>
              </a:ext>
            </a:extLst>
          </p:cNvPr>
          <p:cNvSpPr/>
          <p:nvPr/>
        </p:nvSpPr>
        <p:spPr>
          <a:xfrm>
            <a:off x="5864772" y="3668110"/>
            <a:ext cx="1618594" cy="52551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5951843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DDBDD9-E519-B2C4-BD88-F61C84A78AE6}"/>
              </a:ext>
            </a:extLst>
          </p:cNvPr>
          <p:cNvPicPr>
            <a:picLocks noChangeAspect="1"/>
          </p:cNvPicPr>
          <p:nvPr/>
        </p:nvPicPr>
        <p:blipFill rotWithShape="1">
          <a:blip r:embed="rId2"/>
          <a:srcRect r="2758" b="16475"/>
          <a:stretch/>
        </p:blipFill>
        <p:spPr>
          <a:xfrm>
            <a:off x="730468" y="1601239"/>
            <a:ext cx="10731063" cy="5184778"/>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3FB0BE66-030C-C7F4-65FA-E8A72CF3A7E4}"/>
              </a:ext>
            </a:extLst>
          </p:cNvPr>
          <p:cNvSpPr/>
          <p:nvPr/>
        </p:nvSpPr>
        <p:spPr>
          <a:xfrm>
            <a:off x="5181603" y="4550977"/>
            <a:ext cx="1912883" cy="62011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32027961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714C02-F325-A25A-22C6-6608DE914058}"/>
              </a:ext>
            </a:extLst>
          </p:cNvPr>
          <p:cNvPicPr>
            <a:picLocks noChangeAspect="1"/>
          </p:cNvPicPr>
          <p:nvPr/>
        </p:nvPicPr>
        <p:blipFill rotWithShape="1">
          <a:blip r:embed="rId2"/>
          <a:srcRect l="16724" t="17165" r="29914" b="66360"/>
          <a:stretch/>
        </p:blipFill>
        <p:spPr>
          <a:xfrm>
            <a:off x="343257" y="2422634"/>
            <a:ext cx="11589574" cy="201273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3FB0BE66-030C-C7F4-65FA-E8A72CF3A7E4}"/>
              </a:ext>
            </a:extLst>
          </p:cNvPr>
          <p:cNvSpPr/>
          <p:nvPr/>
        </p:nvSpPr>
        <p:spPr>
          <a:xfrm>
            <a:off x="343261" y="3531475"/>
            <a:ext cx="3408932" cy="62011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7991552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0AD33D-AB9B-D7A5-8E41-9B32D71A74FC}"/>
              </a:ext>
            </a:extLst>
          </p:cNvPr>
          <p:cNvPicPr>
            <a:picLocks noChangeAspect="1"/>
          </p:cNvPicPr>
          <p:nvPr/>
        </p:nvPicPr>
        <p:blipFill>
          <a:blip r:embed="rId2"/>
          <a:stretch>
            <a:fillRect/>
          </a:stretch>
        </p:blipFill>
        <p:spPr>
          <a:xfrm>
            <a:off x="2233370" y="1501480"/>
            <a:ext cx="7725259" cy="5011177"/>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3FB0BE66-030C-C7F4-65FA-E8A72CF3A7E4}"/>
              </a:ext>
            </a:extLst>
          </p:cNvPr>
          <p:cNvSpPr/>
          <p:nvPr/>
        </p:nvSpPr>
        <p:spPr>
          <a:xfrm>
            <a:off x="2233369" y="2291253"/>
            <a:ext cx="7725259" cy="88287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25300554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1EA7D-22B9-BAAB-9EBD-AED3425CE4AA}"/>
              </a:ext>
            </a:extLst>
          </p:cNvPr>
          <p:cNvPicPr>
            <a:picLocks noChangeAspect="1"/>
          </p:cNvPicPr>
          <p:nvPr/>
        </p:nvPicPr>
        <p:blipFill rotWithShape="1">
          <a:blip r:embed="rId2"/>
          <a:srcRect l="33620" t="20568" r="10604" b="19234"/>
          <a:stretch/>
        </p:blipFill>
        <p:spPr>
          <a:xfrm>
            <a:off x="1691793" y="1510362"/>
            <a:ext cx="8808410" cy="5347638"/>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Tree>
    <p:extLst>
      <p:ext uri="{BB962C8B-B14F-4D97-AF65-F5344CB8AC3E}">
        <p14:creationId xmlns:p14="http://schemas.microsoft.com/office/powerpoint/2010/main" val="29331079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2"/>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pic>
        <p:nvPicPr>
          <p:cNvPr id="3" name="Picture 2">
            <a:extLst>
              <a:ext uri="{FF2B5EF4-FFF2-40B4-BE49-F238E27FC236}">
                <a16:creationId xmlns:a16="http://schemas.microsoft.com/office/drawing/2014/main" id="{9032F907-4C70-B590-097C-4BFE82D8C264}"/>
              </a:ext>
            </a:extLst>
          </p:cNvPr>
          <p:cNvPicPr>
            <a:picLocks noChangeAspect="1"/>
          </p:cNvPicPr>
          <p:nvPr/>
        </p:nvPicPr>
        <p:blipFill rotWithShape="1">
          <a:blip r:embed="rId3"/>
          <a:srcRect l="31811" t="20568" r="12931" b="23525"/>
          <a:stretch/>
        </p:blipFill>
        <p:spPr>
          <a:xfrm>
            <a:off x="1914836" y="1708993"/>
            <a:ext cx="8362328" cy="4759058"/>
          </a:xfrm>
          <a:prstGeom prst="rect">
            <a:avLst/>
          </a:prstGeom>
        </p:spPr>
      </p:pic>
      <p:sp>
        <p:nvSpPr>
          <p:cNvPr id="5" name="Rectangle: Rounded Corners 4">
            <a:extLst>
              <a:ext uri="{FF2B5EF4-FFF2-40B4-BE49-F238E27FC236}">
                <a16:creationId xmlns:a16="http://schemas.microsoft.com/office/drawing/2014/main" id="{B3DAEEDB-9883-C600-795C-F47FC7EE9C09}"/>
              </a:ext>
            </a:extLst>
          </p:cNvPr>
          <p:cNvSpPr/>
          <p:nvPr/>
        </p:nvSpPr>
        <p:spPr>
          <a:xfrm>
            <a:off x="3321269" y="5034455"/>
            <a:ext cx="6463862" cy="33633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858262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D9C1C-4E65-0A2D-3344-DB49366EE8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FCEA13-CFA7-19D8-5585-42E7C34AD76D}"/>
              </a:ext>
            </a:extLst>
          </p:cNvPr>
          <p:cNvSpPr>
            <a:spLocks noGrp="1"/>
          </p:cNvSpPr>
          <p:nvPr>
            <p:ph type="title"/>
          </p:nvPr>
        </p:nvSpPr>
        <p:spPr>
          <a:xfrm>
            <a:off x="0" y="0"/>
            <a:ext cx="12192000" cy="658369"/>
          </a:xfrm>
        </p:spPr>
        <p:txBody>
          <a:bodyPr anchor="b">
            <a:normAutofit fontScale="90000"/>
          </a:bodyPr>
          <a:lstStyle/>
          <a:p>
            <a:r>
              <a:rPr lang="en-US" sz="4000" dirty="0">
                <a:latin typeface="Calibir"/>
              </a:rPr>
              <a:t>Welcome to 32555 – Fundamentals of Software Development</a:t>
            </a:r>
            <a:endParaRPr lang="en-AU" sz="4000" b="1" dirty="0">
              <a:latin typeface="Calibir"/>
            </a:endParaRPr>
          </a:p>
        </p:txBody>
      </p:sp>
      <p:sp>
        <p:nvSpPr>
          <p:cNvPr id="5" name="Rectangle 1">
            <a:extLst>
              <a:ext uri="{FF2B5EF4-FFF2-40B4-BE49-F238E27FC236}">
                <a16:creationId xmlns:a16="http://schemas.microsoft.com/office/drawing/2014/main" id="{F87EDA06-E13A-BD41-FC40-350B122F84EA}"/>
              </a:ext>
            </a:extLst>
          </p:cNvPr>
          <p:cNvSpPr>
            <a:spLocks noChangeArrowheads="1"/>
          </p:cNvSpPr>
          <p:nvPr/>
        </p:nvSpPr>
        <p:spPr bwMode="auto">
          <a:xfrm>
            <a:off x="82796" y="1154082"/>
            <a:ext cx="12026407"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i="1" dirty="0">
                <a:latin typeface="Calibir"/>
              </a:rPr>
              <a:t>What You’ll Learn:</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Fundamentals of software development</a:t>
            </a:r>
          </a:p>
          <a:p>
            <a:pPr marL="457200" indent="-457200">
              <a:lnSpc>
                <a:spcPct val="150000"/>
              </a:lnSpc>
              <a:buFont typeface="Arial" panose="020B0604020202020204" pitchFamily="34" charset="0"/>
              <a:buChar char="•"/>
            </a:pPr>
            <a:r>
              <a:rPr lang="en-US" sz="2800" dirty="0">
                <a:latin typeface="Calibir"/>
              </a:rPr>
              <a:t>Object-Oriented Programming (OOP) using </a:t>
            </a:r>
            <a:r>
              <a:rPr lang="en-US" sz="2800" b="1" dirty="0">
                <a:latin typeface="Calibir"/>
              </a:rPr>
              <a:t>Java or Python</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UML modeling &amp; GUI applications</a:t>
            </a:r>
          </a:p>
          <a:p>
            <a:pPr marL="457200" indent="-457200">
              <a:lnSpc>
                <a:spcPct val="150000"/>
              </a:lnSpc>
              <a:buFont typeface="Arial" panose="020B0604020202020204" pitchFamily="34" charset="0"/>
              <a:buChar char="•"/>
            </a:pPr>
            <a:r>
              <a:rPr lang="en-US" sz="2800" dirty="0">
                <a:latin typeface="Calibir"/>
              </a:rPr>
              <a:t>Software testing, collaboration, and version control (Git)</a:t>
            </a:r>
          </a:p>
          <a:p>
            <a:pPr>
              <a:lnSpc>
                <a:spcPct val="150000"/>
              </a:lnSpc>
            </a:pPr>
            <a:r>
              <a:rPr lang="en-US" sz="2800" i="1" dirty="0">
                <a:latin typeface="Calibir"/>
              </a:rPr>
              <a:t>Tools Used:</a:t>
            </a:r>
            <a:r>
              <a:rPr lang="en-US" sz="2800" dirty="0">
                <a:latin typeface="Calibir"/>
              </a:rPr>
              <a:t> Visual Paradigm, Git, </a:t>
            </a:r>
            <a:r>
              <a:rPr lang="en-US" sz="2800" dirty="0" err="1">
                <a:latin typeface="Calibir"/>
              </a:rPr>
              <a:t>BlueJ</a:t>
            </a:r>
            <a:r>
              <a:rPr lang="en-US" sz="2800" dirty="0">
                <a:latin typeface="Calibir"/>
              </a:rPr>
              <a:t> / Eclipse / </a:t>
            </a:r>
            <a:r>
              <a:rPr lang="en-US" sz="2800" dirty="0" err="1">
                <a:latin typeface="Calibir"/>
              </a:rPr>
              <a:t>VSCode</a:t>
            </a:r>
            <a:r>
              <a:rPr lang="en-US" sz="2800" dirty="0">
                <a:latin typeface="Calibir"/>
              </a:rPr>
              <a:t>, Python 3.8+, JavaFX / </a:t>
            </a:r>
            <a:r>
              <a:rPr lang="en-US" sz="2800" dirty="0" err="1">
                <a:latin typeface="Calibir"/>
              </a:rPr>
              <a:t>Tkinter</a:t>
            </a:r>
            <a:endParaRPr lang="en-US" sz="2800" dirty="0">
              <a:latin typeface="Calibir"/>
            </a:endParaRPr>
          </a:p>
        </p:txBody>
      </p:sp>
    </p:spTree>
    <p:extLst>
      <p:ext uri="{BB962C8B-B14F-4D97-AF65-F5344CB8AC3E}">
        <p14:creationId xmlns:p14="http://schemas.microsoft.com/office/powerpoint/2010/main" val="19788604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1906620-3880-BB2C-66FF-CC11EAAAC945}"/>
              </a:ext>
            </a:extLst>
          </p:cNvPr>
          <p:cNvPicPr>
            <a:picLocks noChangeAspect="1"/>
          </p:cNvPicPr>
          <p:nvPr/>
        </p:nvPicPr>
        <p:blipFill rotWithShape="1">
          <a:blip r:embed="rId2"/>
          <a:srcRect l="29742" t="23295" r="29742" b="42530"/>
          <a:stretch/>
        </p:blipFill>
        <p:spPr>
          <a:xfrm>
            <a:off x="1322278" y="1786758"/>
            <a:ext cx="9547444" cy="4529960"/>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B3DAEEDB-9883-C600-795C-F47FC7EE9C09}"/>
              </a:ext>
            </a:extLst>
          </p:cNvPr>
          <p:cNvSpPr/>
          <p:nvPr/>
        </p:nvSpPr>
        <p:spPr>
          <a:xfrm>
            <a:off x="1502980" y="3520965"/>
            <a:ext cx="6463862" cy="33633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23273503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C0C209-4130-88F6-3CA7-F339D4FAEC81}"/>
              </a:ext>
            </a:extLst>
          </p:cNvPr>
          <p:cNvPicPr>
            <a:picLocks noChangeAspect="1"/>
          </p:cNvPicPr>
          <p:nvPr/>
        </p:nvPicPr>
        <p:blipFill rotWithShape="1">
          <a:blip r:embed="rId2"/>
          <a:srcRect r="1982" b="10498"/>
          <a:stretch/>
        </p:blipFill>
        <p:spPr>
          <a:xfrm>
            <a:off x="1035269" y="1371100"/>
            <a:ext cx="10583917" cy="543624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B3DAEEDB-9883-C600-795C-F47FC7EE9C09}"/>
              </a:ext>
            </a:extLst>
          </p:cNvPr>
          <p:cNvSpPr/>
          <p:nvPr/>
        </p:nvSpPr>
        <p:spPr>
          <a:xfrm>
            <a:off x="1035269" y="1371100"/>
            <a:ext cx="3831021" cy="4787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6014840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Number Placeholder 4">
            <a:extLst>
              <a:ext uri="{FF2B5EF4-FFF2-40B4-BE49-F238E27FC236}">
                <a16:creationId xmlns:a16="http://schemas.microsoft.com/office/drawing/2014/main" id="{9C52768A-FA0A-4340-87DB-B3A81C3622A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F6252733-1297-6541-9B7B-DA4B9EB38296}" type="slidenum">
              <a:rPr lang="en-US" altLang="en-US" sz="1400"/>
              <a:pPr>
                <a:spcBef>
                  <a:spcPct val="0"/>
                </a:spcBef>
                <a:buClrTx/>
                <a:buSzTx/>
                <a:buFontTx/>
                <a:buNone/>
              </a:pPr>
              <a:t>32</a:t>
            </a:fld>
            <a:endParaRPr lang="en-US" altLang="en-US" sz="1400"/>
          </a:p>
        </p:txBody>
      </p:sp>
      <p:sp>
        <p:nvSpPr>
          <p:cNvPr id="49154" name="Rectangle 2">
            <a:extLst>
              <a:ext uri="{FF2B5EF4-FFF2-40B4-BE49-F238E27FC236}">
                <a16:creationId xmlns:a16="http://schemas.microsoft.com/office/drawing/2014/main" id="{4D2FDC85-0146-DD4A-A91D-18F118EB1DF8}"/>
              </a:ext>
            </a:extLst>
          </p:cNvPr>
          <p:cNvSpPr>
            <a:spLocks noGrp="1" noChangeArrowheads="1"/>
          </p:cNvSpPr>
          <p:nvPr>
            <p:ph type="title"/>
          </p:nvPr>
        </p:nvSpPr>
        <p:spPr>
          <a:xfrm>
            <a:off x="2209800" y="152400"/>
            <a:ext cx="7772400" cy="609600"/>
          </a:xfrm>
          <a:noFill/>
        </p:spPr>
        <p:txBody>
          <a:bodyPr>
            <a:normAutofit fontScale="90000"/>
          </a:bodyPr>
          <a:lstStyle/>
          <a:p>
            <a:r>
              <a:rPr lang="en-US" altLang="en-US" dirty="0"/>
              <a:t>A First Java Program</a:t>
            </a:r>
            <a:endParaRPr lang="en-US" altLang="en-US" dirty="0">
              <a:solidFill>
                <a:schemeClr val="tx1"/>
              </a:solidFill>
            </a:endParaRPr>
          </a:p>
        </p:txBody>
      </p:sp>
      <p:sp>
        <p:nvSpPr>
          <p:cNvPr id="3" name="TextBox 2">
            <a:extLst>
              <a:ext uri="{FF2B5EF4-FFF2-40B4-BE49-F238E27FC236}">
                <a16:creationId xmlns:a16="http://schemas.microsoft.com/office/drawing/2014/main" id="{C1E68226-E95A-9C2F-006D-AA85E587F025}"/>
              </a:ext>
            </a:extLst>
          </p:cNvPr>
          <p:cNvSpPr txBox="1"/>
          <p:nvPr/>
        </p:nvSpPr>
        <p:spPr>
          <a:xfrm>
            <a:off x="1524000" y="1800413"/>
            <a:ext cx="9144000" cy="3257174"/>
          </a:xfrm>
          <a:prstGeom prst="rect">
            <a:avLst/>
          </a:prstGeom>
          <a:solidFill>
            <a:schemeClr val="bg1"/>
          </a:solidFill>
          <a:ln w="28575">
            <a:solidFill>
              <a:srgbClr val="FF0000"/>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We present a simple Java program (Listing 1.1) that prints "Welcome to Java!" to the console. We demonstrate the basic structure of a Java program, including the class definition and the main method, which is the entry point of any Java application.</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998179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797AC-34C2-7275-04BD-232F4F2AD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74BADD-BDC0-DB23-BF54-15F72656378D}"/>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4EFDB91D-A282-A13E-6B33-ED09B09AB4D8}"/>
              </a:ext>
            </a:extLst>
          </p:cNvPr>
          <p:cNvSpPr>
            <a:spLocks noGrp="1"/>
          </p:cNvSpPr>
          <p:nvPr>
            <p:ph type="sldNum" sz="quarter" idx="11"/>
          </p:nvPr>
        </p:nvSpPr>
        <p:spPr/>
        <p:txBody>
          <a:bodyPr/>
          <a:lstStyle/>
          <a:p>
            <a:pPr>
              <a:defRPr/>
            </a:pPr>
            <a:fld id="{7B829505-C404-A846-9CAA-62B13CEE92C3}" type="slidenum">
              <a:rPr lang="en-US" altLang="en-US" smtClean="0"/>
              <a:pPr>
                <a:defRPr/>
              </a:pPr>
              <a:t>33</a:t>
            </a:fld>
            <a:endParaRPr lang="en-US" altLang="en-US"/>
          </a:p>
        </p:txBody>
      </p:sp>
      <p:sp>
        <p:nvSpPr>
          <p:cNvPr id="5" name="Rectangle 1">
            <a:extLst>
              <a:ext uri="{FF2B5EF4-FFF2-40B4-BE49-F238E27FC236}">
                <a16:creationId xmlns:a16="http://schemas.microsoft.com/office/drawing/2014/main" id="{CE01F758-5685-A933-9885-33A3B5DA3E00}"/>
              </a:ext>
            </a:extLst>
          </p:cNvPr>
          <p:cNvSpPr>
            <a:spLocks noChangeArrowheads="1"/>
          </p:cNvSpPr>
          <p:nvPr/>
        </p:nvSpPr>
        <p:spPr bwMode="auto">
          <a:xfrm>
            <a:off x="1524000" y="1416769"/>
            <a:ext cx="9144000"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1. Click on "Create a new Java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This will open a new window where you can set up your project.</a:t>
            </a:r>
          </a:p>
        </p:txBody>
      </p:sp>
      <p:pic>
        <p:nvPicPr>
          <p:cNvPr id="8" name="Picture 7">
            <a:extLst>
              <a:ext uri="{FF2B5EF4-FFF2-40B4-BE49-F238E27FC236}">
                <a16:creationId xmlns:a16="http://schemas.microsoft.com/office/drawing/2014/main" id="{881EAF12-FD9F-6110-6F8D-F0DEC5C8B4F5}"/>
              </a:ext>
            </a:extLst>
          </p:cNvPr>
          <p:cNvPicPr>
            <a:picLocks noChangeAspect="1"/>
          </p:cNvPicPr>
          <p:nvPr/>
        </p:nvPicPr>
        <p:blipFill rotWithShape="1">
          <a:blip r:embed="rId2"/>
          <a:srcRect l="-1" r="-1264" b="7916"/>
          <a:stretch/>
        </p:blipFill>
        <p:spPr>
          <a:xfrm>
            <a:off x="1728952" y="2390442"/>
            <a:ext cx="8734097" cy="4467559"/>
          </a:xfrm>
          <a:prstGeom prst="rect">
            <a:avLst/>
          </a:prstGeom>
        </p:spPr>
      </p:pic>
    </p:spTree>
    <p:extLst>
      <p:ext uri="{BB962C8B-B14F-4D97-AF65-F5344CB8AC3E}">
        <p14:creationId xmlns:p14="http://schemas.microsoft.com/office/powerpoint/2010/main" val="18005597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CE48D7-BB44-0F50-4B6A-3C291DDEC650}"/>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CB748D13-8222-E560-FA17-2DB6EB530541}"/>
              </a:ext>
            </a:extLst>
          </p:cNvPr>
          <p:cNvPicPr>
            <a:picLocks noChangeAspect="1"/>
          </p:cNvPicPr>
          <p:nvPr/>
        </p:nvPicPr>
        <p:blipFill rotWithShape="1">
          <a:blip r:embed="rId2"/>
          <a:srcRect l="22874" t="17629" r="22874" b="7917"/>
          <a:stretch>
            <a:fillRect/>
          </a:stretch>
        </p:blipFill>
        <p:spPr>
          <a:xfrm>
            <a:off x="5644054" y="2979685"/>
            <a:ext cx="5023946" cy="3878316"/>
          </a:xfrm>
          <a:prstGeom prst="rect">
            <a:avLst/>
          </a:prstGeom>
        </p:spPr>
      </p:pic>
      <p:sp>
        <p:nvSpPr>
          <p:cNvPr id="2" name="Title 1">
            <a:extLst>
              <a:ext uri="{FF2B5EF4-FFF2-40B4-BE49-F238E27FC236}">
                <a16:creationId xmlns:a16="http://schemas.microsoft.com/office/drawing/2014/main" id="{016E7AB9-E97A-B7FF-E1C2-D5DE525152E0}"/>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390F732D-98AB-EAC6-4F5C-D3558ED2D3FF}"/>
              </a:ext>
            </a:extLst>
          </p:cNvPr>
          <p:cNvSpPr>
            <a:spLocks noGrp="1"/>
          </p:cNvSpPr>
          <p:nvPr>
            <p:ph type="sldNum" sz="quarter" idx="11"/>
          </p:nvPr>
        </p:nvSpPr>
        <p:spPr/>
        <p:txBody>
          <a:bodyPr/>
          <a:lstStyle/>
          <a:p>
            <a:pPr>
              <a:defRPr/>
            </a:pPr>
            <a:fld id="{7B829505-C404-A846-9CAA-62B13CEE92C3}" type="slidenum">
              <a:rPr lang="en-US" altLang="en-US" smtClean="0"/>
              <a:pPr>
                <a:defRPr/>
              </a:pPr>
              <a:t>34</a:t>
            </a:fld>
            <a:endParaRPr lang="en-US" altLang="en-US"/>
          </a:p>
        </p:txBody>
      </p:sp>
      <p:sp>
        <p:nvSpPr>
          <p:cNvPr id="5" name="Rectangle 1">
            <a:extLst>
              <a:ext uri="{FF2B5EF4-FFF2-40B4-BE49-F238E27FC236}">
                <a16:creationId xmlns:a16="http://schemas.microsoft.com/office/drawing/2014/main" id="{92018870-45A4-DC4C-9DC8-8C48EC98B74E}"/>
              </a:ext>
            </a:extLst>
          </p:cNvPr>
          <p:cNvSpPr>
            <a:spLocks noChangeArrowheads="1"/>
          </p:cNvSpPr>
          <p:nvPr/>
        </p:nvSpPr>
        <p:spPr bwMode="auto">
          <a:xfrm>
            <a:off x="1524000" y="1264386"/>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2. Set up the new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project name (e.g., Welcome).</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0E88DD80-B203-F690-AFF0-EFA7B4DDC9CD}"/>
              </a:ext>
            </a:extLst>
          </p:cNvPr>
          <p:cNvSpPr/>
          <p:nvPr/>
        </p:nvSpPr>
        <p:spPr>
          <a:xfrm>
            <a:off x="9207062" y="6633580"/>
            <a:ext cx="73572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270748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3FAAF3-7572-92E6-D8E9-B6DE852E840F}"/>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4F951A61-6D08-68AF-4DDD-0190A8966CD7}"/>
              </a:ext>
            </a:extLst>
          </p:cNvPr>
          <p:cNvPicPr>
            <a:picLocks noChangeAspect="1"/>
          </p:cNvPicPr>
          <p:nvPr/>
        </p:nvPicPr>
        <p:blipFill rotWithShape="1">
          <a:blip r:embed="rId2"/>
          <a:srcRect l="26322" t="20793" r="25862" b="29004"/>
          <a:stretch>
            <a:fillRect/>
          </a:stretch>
        </p:blipFill>
        <p:spPr>
          <a:xfrm>
            <a:off x="4876972" y="3429000"/>
            <a:ext cx="5791028" cy="3420043"/>
          </a:xfrm>
          <a:prstGeom prst="rect">
            <a:avLst/>
          </a:prstGeom>
        </p:spPr>
      </p:pic>
      <p:sp>
        <p:nvSpPr>
          <p:cNvPr id="2" name="Title 1">
            <a:extLst>
              <a:ext uri="{FF2B5EF4-FFF2-40B4-BE49-F238E27FC236}">
                <a16:creationId xmlns:a16="http://schemas.microsoft.com/office/drawing/2014/main" id="{07CD2C45-71C9-C538-A66E-7BA50488944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0F285F88-B131-AD93-ABBA-073583025557}"/>
              </a:ext>
            </a:extLst>
          </p:cNvPr>
          <p:cNvSpPr>
            <a:spLocks noGrp="1"/>
          </p:cNvSpPr>
          <p:nvPr>
            <p:ph type="sldNum" sz="quarter" idx="11"/>
          </p:nvPr>
        </p:nvSpPr>
        <p:spPr/>
        <p:txBody>
          <a:bodyPr/>
          <a:lstStyle/>
          <a:p>
            <a:pPr>
              <a:defRPr/>
            </a:pPr>
            <a:fld id="{7B829505-C404-A846-9CAA-62B13CEE92C3}" type="slidenum">
              <a:rPr lang="en-US" altLang="en-US" smtClean="0"/>
              <a:pPr>
                <a:defRPr/>
              </a:pPr>
              <a:t>35</a:t>
            </a:fld>
            <a:endParaRPr lang="en-US" altLang="en-US"/>
          </a:p>
        </p:txBody>
      </p:sp>
      <p:sp>
        <p:nvSpPr>
          <p:cNvPr id="5" name="Rectangle 1">
            <a:extLst>
              <a:ext uri="{FF2B5EF4-FFF2-40B4-BE49-F238E27FC236}">
                <a16:creationId xmlns:a16="http://schemas.microsoft.com/office/drawing/2014/main" id="{C1E1DC57-DFED-2F88-A3AA-B9CDE7EB111D}"/>
              </a:ext>
            </a:extLst>
          </p:cNvPr>
          <p:cNvSpPr>
            <a:spLocks noChangeArrowheads="1"/>
          </p:cNvSpPr>
          <p:nvPr/>
        </p:nvSpPr>
        <p:spPr bwMode="auto">
          <a:xfrm>
            <a:off x="1524000" y="1264386"/>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2. Set up the new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project name (e.g., Welcome).</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B6F8BF63-5BBE-5ACE-98CC-222120D84D99}"/>
              </a:ext>
            </a:extLst>
          </p:cNvPr>
          <p:cNvSpPr/>
          <p:nvPr/>
        </p:nvSpPr>
        <p:spPr>
          <a:xfrm>
            <a:off x="8755117" y="6419671"/>
            <a:ext cx="95661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5401904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39D4AB-7B39-2807-614A-637118A5F7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FA07F-9F49-C56E-EBF7-128BB448879B}"/>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635E6087-5A7F-6ABC-3C79-265A4E40C794}"/>
              </a:ext>
            </a:extLst>
          </p:cNvPr>
          <p:cNvSpPr>
            <a:spLocks noGrp="1"/>
          </p:cNvSpPr>
          <p:nvPr>
            <p:ph type="sldNum" sz="quarter" idx="11"/>
          </p:nvPr>
        </p:nvSpPr>
        <p:spPr/>
        <p:txBody>
          <a:bodyPr/>
          <a:lstStyle/>
          <a:p>
            <a:pPr>
              <a:defRPr/>
            </a:pPr>
            <a:fld id="{7B829505-C404-A846-9CAA-62B13CEE92C3}" type="slidenum">
              <a:rPr lang="en-US" altLang="en-US" smtClean="0"/>
              <a:pPr>
                <a:defRPr/>
              </a:pPr>
              <a:t>36</a:t>
            </a:fld>
            <a:endParaRPr lang="en-US" altLang="en-US"/>
          </a:p>
        </p:txBody>
      </p:sp>
      <p:sp>
        <p:nvSpPr>
          <p:cNvPr id="5" name="Rectangle 1">
            <a:extLst>
              <a:ext uri="{FF2B5EF4-FFF2-40B4-BE49-F238E27FC236}">
                <a16:creationId xmlns:a16="http://schemas.microsoft.com/office/drawing/2014/main" id="{5DFBF818-3F41-3C42-BA3A-4801838D30B1}"/>
              </a:ext>
            </a:extLst>
          </p:cNvPr>
          <p:cNvSpPr>
            <a:spLocks noChangeArrowheads="1"/>
          </p:cNvSpPr>
          <p:nvPr/>
        </p:nvSpPr>
        <p:spPr bwMode="auto">
          <a:xfrm>
            <a:off x="1502979" y="1106457"/>
            <a:ext cx="6421821" cy="40722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pPr>
            <a:r>
              <a:rPr lang="en-US" altLang="en-US" sz="2500" b="1" dirty="0">
                <a:latin typeface="Calibri" panose="020F0502020204030204" pitchFamily="34" charset="0"/>
                <a:cs typeface="Calibri" panose="020F0502020204030204" pitchFamily="34" charset="0"/>
              </a:rPr>
              <a:t>3. Create a new Java class:</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lnSpc>
                <a:spcPct val="150000"/>
              </a:lnSpc>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File &gt;&gt; Open Projects from File Systems &gt;&gt; Directory &gt;&gt; Choose the Direct where the Project is Saved ‘e.g. C:\Users\gaming 15\eclipse-workspace\Welcome\</a:t>
            </a:r>
            <a:r>
              <a:rPr lang="en-US" altLang="en-US" sz="2500" dirty="0" err="1">
                <a:latin typeface="Calibri" panose="020F0502020204030204" pitchFamily="34" charset="0"/>
                <a:cs typeface="Calibri" panose="020F0502020204030204" pitchFamily="34" charset="0"/>
              </a:rPr>
              <a:t>src</a:t>
            </a:r>
            <a:r>
              <a:rPr lang="en-US" altLang="en-US" sz="2500" dirty="0">
                <a:latin typeface="Calibri" panose="020F0502020204030204" pitchFamily="34" charset="0"/>
                <a:cs typeface="Calibri" panose="020F0502020204030204" pitchFamily="34" charset="0"/>
              </a:rPr>
              <a:t>’</a:t>
            </a:r>
          </a:p>
          <a:p>
            <a:pPr marL="342900" indent="-342900" eaLnBrk="0" fontAlgn="base" hangingPunct="0">
              <a:lnSpc>
                <a:spcPct val="150000"/>
              </a:lnSpc>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on Select Folder</a:t>
            </a:r>
          </a:p>
          <a:p>
            <a:pPr marL="342900" indent="-342900" eaLnBrk="0" fontAlgn="base" hangingPunct="0">
              <a:lnSpc>
                <a:spcPct val="150000"/>
              </a:lnSpc>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Select New &gt; Class.</a:t>
            </a:r>
          </a:p>
        </p:txBody>
      </p:sp>
      <p:pic>
        <p:nvPicPr>
          <p:cNvPr id="6" name="Picture 5">
            <a:extLst>
              <a:ext uri="{FF2B5EF4-FFF2-40B4-BE49-F238E27FC236}">
                <a16:creationId xmlns:a16="http://schemas.microsoft.com/office/drawing/2014/main" id="{C7B943C3-86F6-470D-45CF-B3BF50D21D84}"/>
              </a:ext>
            </a:extLst>
          </p:cNvPr>
          <p:cNvPicPr>
            <a:picLocks noChangeAspect="1"/>
          </p:cNvPicPr>
          <p:nvPr/>
        </p:nvPicPr>
        <p:blipFill rotWithShape="1">
          <a:blip r:embed="rId2"/>
          <a:srcRect r="86207" b="46781"/>
          <a:stretch/>
        </p:blipFill>
        <p:spPr>
          <a:xfrm>
            <a:off x="8008884" y="1086884"/>
            <a:ext cx="2659117" cy="5771117"/>
          </a:xfrm>
          <a:prstGeom prst="rect">
            <a:avLst/>
          </a:prstGeom>
        </p:spPr>
      </p:pic>
      <p:sp>
        <p:nvSpPr>
          <p:cNvPr id="7" name="Rectangle: Rounded Corners 6">
            <a:extLst>
              <a:ext uri="{FF2B5EF4-FFF2-40B4-BE49-F238E27FC236}">
                <a16:creationId xmlns:a16="http://schemas.microsoft.com/office/drawing/2014/main" id="{E6CCAF29-0CC5-AFCD-F21A-1EF753E2E050}"/>
              </a:ext>
            </a:extLst>
          </p:cNvPr>
          <p:cNvSpPr/>
          <p:nvPr/>
        </p:nvSpPr>
        <p:spPr>
          <a:xfrm>
            <a:off x="8135007" y="3142592"/>
            <a:ext cx="2448910"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EF55E218-8727-9CFF-DCF5-4518F5B97260}"/>
              </a:ext>
            </a:extLst>
          </p:cNvPr>
          <p:cNvSpPr/>
          <p:nvPr/>
        </p:nvSpPr>
        <p:spPr>
          <a:xfrm>
            <a:off x="8050926" y="1677102"/>
            <a:ext cx="441433"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67206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988DA6-AB98-5994-BAE9-767504763D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D954CD-5CFE-A8B3-BEE2-91FE15F03DA0}"/>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24100394-C993-3F59-9A1E-E4169DBA9416}"/>
              </a:ext>
            </a:extLst>
          </p:cNvPr>
          <p:cNvSpPr>
            <a:spLocks noGrp="1"/>
          </p:cNvSpPr>
          <p:nvPr>
            <p:ph type="sldNum" sz="quarter" idx="11"/>
          </p:nvPr>
        </p:nvSpPr>
        <p:spPr/>
        <p:txBody>
          <a:bodyPr/>
          <a:lstStyle/>
          <a:p>
            <a:pPr>
              <a:defRPr/>
            </a:pPr>
            <a:fld id="{7B829505-C404-A846-9CAA-62B13CEE92C3}" type="slidenum">
              <a:rPr lang="en-US" altLang="en-US" smtClean="0"/>
              <a:pPr>
                <a:defRPr/>
              </a:pPr>
              <a:t>37</a:t>
            </a:fld>
            <a:endParaRPr lang="en-US" altLang="en-US"/>
          </a:p>
        </p:txBody>
      </p:sp>
      <p:sp>
        <p:nvSpPr>
          <p:cNvPr id="5" name="Rectangle 1">
            <a:extLst>
              <a:ext uri="{FF2B5EF4-FFF2-40B4-BE49-F238E27FC236}">
                <a16:creationId xmlns:a16="http://schemas.microsoft.com/office/drawing/2014/main" id="{DA3E7D05-6F3B-1601-12C4-60934ECA1A39}"/>
              </a:ext>
            </a:extLst>
          </p:cNvPr>
          <p:cNvSpPr>
            <a:spLocks noChangeArrowheads="1"/>
          </p:cNvSpPr>
          <p:nvPr/>
        </p:nvSpPr>
        <p:spPr bwMode="auto">
          <a:xfrm>
            <a:off x="1502980" y="1264385"/>
            <a:ext cx="9165021"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class name (e.g., Welcome).</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Ensure the public static void main(String[] </a:t>
            </a:r>
            <a:r>
              <a:rPr lang="en-US" altLang="en-US" sz="2500" dirty="0" err="1">
                <a:latin typeface="Calibri" panose="020F0502020204030204" pitchFamily="34" charset="0"/>
                <a:cs typeface="Calibri" panose="020F0502020204030204" pitchFamily="34" charset="0"/>
              </a:rPr>
              <a:t>args</a:t>
            </a:r>
            <a:r>
              <a:rPr lang="en-US" altLang="en-US" sz="2500" dirty="0">
                <a:latin typeface="Calibri" panose="020F0502020204030204" pitchFamily="34" charset="0"/>
                <a:cs typeface="Calibri" panose="020F0502020204030204" pitchFamily="34" charset="0"/>
              </a:rPr>
              <a:t>) option is checked.</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on Hide (Front Page)</a:t>
            </a:r>
          </a:p>
        </p:txBody>
      </p:sp>
      <p:pic>
        <p:nvPicPr>
          <p:cNvPr id="9" name="Picture 8">
            <a:extLst>
              <a:ext uri="{FF2B5EF4-FFF2-40B4-BE49-F238E27FC236}">
                <a16:creationId xmlns:a16="http://schemas.microsoft.com/office/drawing/2014/main" id="{6BC96523-CBDB-7F00-D523-53AEEFED707C}"/>
              </a:ext>
            </a:extLst>
          </p:cNvPr>
          <p:cNvPicPr>
            <a:picLocks noChangeAspect="1"/>
          </p:cNvPicPr>
          <p:nvPr/>
        </p:nvPicPr>
        <p:blipFill rotWithShape="1">
          <a:blip r:embed="rId2"/>
          <a:srcRect l="30000" t="19883" r="30115" b="28595"/>
          <a:stretch>
            <a:fillRect/>
          </a:stretch>
        </p:blipFill>
        <p:spPr>
          <a:xfrm>
            <a:off x="5948856" y="3429000"/>
            <a:ext cx="4719145" cy="3429001"/>
          </a:xfrm>
          <a:prstGeom prst="rect">
            <a:avLst/>
          </a:prstGeom>
        </p:spPr>
      </p:pic>
    </p:spTree>
    <p:extLst>
      <p:ext uri="{BB962C8B-B14F-4D97-AF65-F5344CB8AC3E}">
        <p14:creationId xmlns:p14="http://schemas.microsoft.com/office/powerpoint/2010/main" val="34479177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73912-DE07-FF87-4C4F-356BF16C0B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C5E3A4-12B8-412E-17D7-8298A30E3C81}"/>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4A751DF-83B7-D3FB-0ACC-544F8D31FB01}"/>
              </a:ext>
            </a:extLst>
          </p:cNvPr>
          <p:cNvSpPr>
            <a:spLocks noGrp="1"/>
          </p:cNvSpPr>
          <p:nvPr>
            <p:ph type="sldNum" sz="quarter" idx="11"/>
          </p:nvPr>
        </p:nvSpPr>
        <p:spPr/>
        <p:txBody>
          <a:bodyPr/>
          <a:lstStyle/>
          <a:p>
            <a:pPr>
              <a:defRPr/>
            </a:pPr>
            <a:fld id="{7B829505-C404-A846-9CAA-62B13CEE92C3}" type="slidenum">
              <a:rPr lang="en-US" altLang="en-US" smtClean="0"/>
              <a:pPr>
                <a:defRPr/>
              </a:pPr>
              <a:t>38</a:t>
            </a:fld>
            <a:endParaRPr lang="en-US" altLang="en-US"/>
          </a:p>
        </p:txBody>
      </p:sp>
      <p:sp>
        <p:nvSpPr>
          <p:cNvPr id="5" name="Rectangle 1">
            <a:extLst>
              <a:ext uri="{FF2B5EF4-FFF2-40B4-BE49-F238E27FC236}">
                <a16:creationId xmlns:a16="http://schemas.microsoft.com/office/drawing/2014/main" id="{50BCCBBB-B732-6E8E-13A1-5124E7DCB38F}"/>
              </a:ext>
            </a:extLst>
          </p:cNvPr>
          <p:cNvSpPr>
            <a:spLocks noChangeArrowheads="1"/>
          </p:cNvSpPr>
          <p:nvPr/>
        </p:nvSpPr>
        <p:spPr bwMode="auto">
          <a:xfrm>
            <a:off x="1524001" y="1264385"/>
            <a:ext cx="9165021"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500" b="1" dirty="0">
                <a:latin typeface="Calibri" panose="020F0502020204030204" pitchFamily="34" charset="0"/>
                <a:cs typeface="Calibri" panose="020F0502020204030204" pitchFamily="34" charset="0"/>
              </a:rPr>
              <a:t>4. Write your Java code:</a:t>
            </a:r>
            <a:endParaRPr lang="en-US" sz="25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500" dirty="0">
                <a:latin typeface="Calibri" panose="020F0502020204030204" pitchFamily="34" charset="0"/>
                <a:cs typeface="Calibri" panose="020F0502020204030204" pitchFamily="34" charset="0"/>
              </a:rPr>
              <a:t>Copy and paste the code into the newly created class:</a:t>
            </a:r>
          </a:p>
        </p:txBody>
      </p:sp>
    </p:spTree>
    <p:extLst>
      <p:ext uri="{BB962C8B-B14F-4D97-AF65-F5344CB8AC3E}">
        <p14:creationId xmlns:p14="http://schemas.microsoft.com/office/powerpoint/2010/main" val="32828110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D9244C6-2CA5-92C0-60F0-0B0C39119CD7}"/>
              </a:ext>
            </a:extLst>
          </p:cNvPr>
          <p:cNvPicPr>
            <a:picLocks noChangeAspect="1"/>
          </p:cNvPicPr>
          <p:nvPr/>
        </p:nvPicPr>
        <p:blipFill rotWithShape="1">
          <a:blip r:embed="rId3"/>
          <a:srcRect r="18293" b="9566"/>
          <a:stretch/>
        </p:blipFill>
        <p:spPr>
          <a:xfrm>
            <a:off x="5816450" y="12680"/>
            <a:ext cx="4851550" cy="3416320"/>
          </a:xfrm>
          <a:prstGeom prst="rect">
            <a:avLst/>
          </a:prstGeom>
          <a:ln>
            <a:solidFill>
              <a:srgbClr val="FF0000"/>
            </a:solidFill>
          </a:ln>
        </p:spPr>
      </p:pic>
      <p:sp>
        <p:nvSpPr>
          <p:cNvPr id="10" name="Rectangle 1">
            <a:extLst>
              <a:ext uri="{FF2B5EF4-FFF2-40B4-BE49-F238E27FC236}">
                <a16:creationId xmlns:a16="http://schemas.microsoft.com/office/drawing/2014/main" id="{E31FEDB5-40AE-FE56-24EF-C46DCA4CEE81}"/>
              </a:ext>
            </a:extLst>
          </p:cNvPr>
          <p:cNvSpPr>
            <a:spLocks noChangeArrowheads="1"/>
          </p:cNvSpPr>
          <p:nvPr/>
        </p:nvSpPr>
        <p:spPr bwMode="auto">
          <a:xfrm>
            <a:off x="1524000" y="3429000"/>
            <a:ext cx="9144000" cy="3416320"/>
          </a:xfrm>
          <a:prstGeom prst="rect">
            <a:avLst/>
          </a:prstGeom>
          <a:solidFill>
            <a:schemeClr val="bg1"/>
          </a:solidFill>
          <a:ln w="28575">
            <a:solidFill>
              <a:srgbClr val="FF0000"/>
            </a:solid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FontTx/>
              <a:buChar char="•"/>
            </a:pPr>
            <a:r>
              <a:rPr lang="en-US" altLang="en-US" sz="2400" dirty="0">
                <a:latin typeface="Calibri" panose="020F0502020204030204" pitchFamily="34" charset="0"/>
                <a:cs typeface="Calibri" panose="020F0502020204030204" pitchFamily="34" charset="0"/>
              </a:rPr>
              <a:t> public class Welcome: Defines a public class named Welcome.</a:t>
            </a:r>
          </a:p>
          <a:p>
            <a:pPr eaLnBrk="0" fontAlgn="base" hangingPunct="0">
              <a:spcBef>
                <a:spcPct val="0"/>
              </a:spcBef>
              <a:spcAft>
                <a:spcPct val="0"/>
              </a:spcAft>
              <a:buFontTx/>
              <a:buChar char="•"/>
            </a:pPr>
            <a:r>
              <a:rPr lang="en-US" altLang="en-US" sz="2400" dirty="0">
                <a:latin typeface="Calibri" panose="020F0502020204030204" pitchFamily="34" charset="0"/>
                <a:cs typeface="Calibri" panose="020F0502020204030204" pitchFamily="34" charset="0"/>
              </a:rPr>
              <a:t> public static void main(String[] </a:t>
            </a:r>
            <a:r>
              <a:rPr lang="en-US" altLang="en-US" sz="2400" dirty="0" err="1">
                <a:latin typeface="Calibri" panose="020F0502020204030204" pitchFamily="34" charset="0"/>
                <a:cs typeface="Calibri" panose="020F0502020204030204" pitchFamily="34" charset="0"/>
              </a:rPr>
              <a:t>args</a:t>
            </a:r>
            <a:r>
              <a:rPr lang="en-US" altLang="en-US" sz="2400" dirty="0">
                <a:latin typeface="Calibri" panose="020F0502020204030204" pitchFamily="34" charset="0"/>
                <a:cs typeface="Calibri" panose="020F0502020204030204" pitchFamily="34" charset="0"/>
              </a:rPr>
              <a:t>): The main method is the entry point of the program.</a:t>
            </a:r>
          </a:p>
          <a:p>
            <a:pPr eaLnBrk="0" fontAlgn="base" hangingPunct="0">
              <a:spcBef>
                <a:spcPct val="0"/>
              </a:spcBef>
              <a:spcAft>
                <a:spcPct val="0"/>
              </a:spcAft>
              <a:buFontTx/>
              <a:buChar char="•"/>
            </a:pPr>
            <a:r>
              <a:rPr lang="en-US" altLang="en-US" sz="2400" dirty="0">
                <a:latin typeface="Calibri" panose="020F0502020204030204" pitchFamily="34" charset="0"/>
                <a:cs typeface="Calibri" panose="020F0502020204030204" pitchFamily="34" charset="0"/>
              </a:rPr>
              <a:t> </a:t>
            </a:r>
            <a:r>
              <a:rPr lang="en-US" altLang="en-US" sz="2400" dirty="0" err="1">
                <a:latin typeface="Calibri" panose="020F0502020204030204" pitchFamily="34" charset="0"/>
                <a:cs typeface="Calibri" panose="020F0502020204030204" pitchFamily="34" charset="0"/>
              </a:rPr>
              <a:t>System.out.println</a:t>
            </a:r>
            <a:r>
              <a:rPr lang="en-US" altLang="en-US" sz="2400" dirty="0">
                <a:latin typeface="Calibri" panose="020F0502020204030204" pitchFamily="34" charset="0"/>
                <a:cs typeface="Calibri" panose="020F0502020204030204" pitchFamily="34" charset="0"/>
              </a:rPr>
              <a:t>("Welcome to Java!");: Prints the message "Welcome to Java!" to the console.</a:t>
            </a:r>
          </a:p>
          <a:p>
            <a:pPr eaLnBrk="0" fontAlgn="base" hangingPunct="0">
              <a:spcBef>
                <a:spcPct val="0"/>
              </a:spcBef>
              <a:spcAft>
                <a:spcPct val="0"/>
              </a:spcAft>
            </a:pPr>
            <a:r>
              <a:rPr lang="en-US" altLang="en-US" sz="2400" dirty="0">
                <a:latin typeface="Calibri" panose="020F0502020204030204" pitchFamily="34" charset="0"/>
                <a:cs typeface="Calibri" panose="020F0502020204030204" pitchFamily="34" charset="0"/>
              </a:rPr>
              <a:t>This simple program introduces you to the fundamental components of a Java program, such as classes, methods, and the standard output function. By running this program, you get a practical understanding of how Java code is structured and executed.</a:t>
            </a:r>
          </a:p>
        </p:txBody>
      </p:sp>
      <p:sp>
        <p:nvSpPr>
          <p:cNvPr id="12" name="TextBox 11">
            <a:extLst>
              <a:ext uri="{FF2B5EF4-FFF2-40B4-BE49-F238E27FC236}">
                <a16:creationId xmlns:a16="http://schemas.microsoft.com/office/drawing/2014/main" id="{E6093D3F-6323-BBDC-6024-F17A2A7C3B4A}"/>
              </a:ext>
            </a:extLst>
          </p:cNvPr>
          <p:cNvSpPr txBox="1"/>
          <p:nvPr/>
        </p:nvSpPr>
        <p:spPr>
          <a:xfrm>
            <a:off x="1524000" y="12680"/>
            <a:ext cx="4292450" cy="3416320"/>
          </a:xfrm>
          <a:prstGeom prst="rect">
            <a:avLst/>
          </a:prstGeom>
          <a:solidFill>
            <a:schemeClr val="bg1"/>
          </a:solidFill>
          <a:ln w="28575">
            <a:solidFill>
              <a:srgbClr val="FF0000"/>
            </a:solidFill>
          </a:ln>
        </p:spPr>
        <p:txBody>
          <a:bodyPr wrap="square">
            <a:spAutoFit/>
          </a:bodyPr>
          <a:lstStyle/>
          <a:p>
            <a:r>
              <a:rPr lang="en-US" b="1" dirty="0">
                <a:solidFill>
                  <a:srgbClr val="7F0055"/>
                </a:solidFill>
                <a:highlight>
                  <a:srgbClr val="FFFFFF"/>
                </a:highlight>
                <a:latin typeface="Consolas" panose="020B0609020204030204" pitchFamily="49" charset="0"/>
              </a:rPr>
              <a:t>package</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welcome_to_java</a:t>
            </a:r>
            <a:r>
              <a:rPr lang="en-US" dirty="0">
                <a:solidFill>
                  <a:srgbClr val="000000"/>
                </a:solidFill>
                <a:highlight>
                  <a:srgbClr val="FFFFFF"/>
                </a:highlight>
                <a:latin typeface="Consolas" panose="020B0609020204030204" pitchFamily="49" charset="0"/>
              </a:rPr>
              <a:t>;</a:t>
            </a:r>
          </a:p>
          <a:p>
            <a:br>
              <a:rPr lang="en-US" dirty="0">
                <a:solidFill>
                  <a:srgbClr val="000000"/>
                </a:solidFill>
                <a:highlight>
                  <a:srgbClr val="FFFFFF"/>
                </a:highlight>
                <a:latin typeface="Consolas" panose="020B0609020204030204" pitchFamily="49" charset="0"/>
              </a:rPr>
            </a:br>
            <a:r>
              <a:rPr lang="en-US" b="1" dirty="0">
                <a:solidFill>
                  <a:srgbClr val="7F0055"/>
                </a:solidFill>
                <a:highlight>
                  <a:srgbClr val="FFFFFF"/>
                </a:highlight>
                <a:latin typeface="Consolas" panose="020B0609020204030204" pitchFamily="49" charset="0"/>
              </a:rPr>
              <a:t>public</a:t>
            </a:r>
            <a:r>
              <a:rPr lang="en-US" dirty="0">
                <a:solidFill>
                  <a:srgbClr val="000000"/>
                </a:solidFill>
                <a:highlight>
                  <a:srgbClr val="FFFFFF"/>
                </a:highlight>
                <a:latin typeface="Consolas" panose="020B0609020204030204" pitchFamily="49" charset="0"/>
              </a:rPr>
              <a:t> </a:t>
            </a:r>
            <a:r>
              <a:rPr lang="en-US" b="1" dirty="0">
                <a:solidFill>
                  <a:srgbClr val="7F0055"/>
                </a:solidFill>
                <a:highlight>
                  <a:srgbClr val="FFFFFF"/>
                </a:highlight>
                <a:latin typeface="Consolas" panose="020B0609020204030204" pitchFamily="49" charset="0"/>
              </a:rPr>
              <a:t>class</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Welcome_to_Java</a:t>
            </a:r>
            <a:r>
              <a:rPr lang="en-US" dirty="0">
                <a:solidFill>
                  <a:srgbClr val="000000"/>
                </a:solidFill>
                <a:highlight>
                  <a:srgbClr val="FFFFFF"/>
                </a:highlight>
                <a:latin typeface="Consolas" panose="020B0609020204030204" pitchFamily="49" charset="0"/>
              </a:rPr>
              <a:t> {</a:t>
            </a:r>
          </a:p>
          <a:p>
            <a:endParaRPr lang="en-US" dirty="0">
              <a:solidFill>
                <a:srgbClr val="000000"/>
              </a:solidFill>
              <a:highlight>
                <a:srgbClr val="FFFFFF"/>
              </a:highlight>
              <a:latin typeface="Consolas" panose="020B0609020204030204" pitchFamily="49" charset="0"/>
            </a:endParaRPr>
          </a:p>
          <a:p>
            <a:r>
              <a:rPr lang="en-US" b="1" dirty="0">
                <a:solidFill>
                  <a:srgbClr val="7F0055"/>
                </a:solidFill>
                <a:highlight>
                  <a:srgbClr val="FFFFFF"/>
                </a:highlight>
                <a:latin typeface="Consolas" panose="020B0609020204030204" pitchFamily="49" charset="0"/>
              </a:rPr>
              <a:t>public</a:t>
            </a:r>
            <a:r>
              <a:rPr lang="en-US" dirty="0">
                <a:solidFill>
                  <a:srgbClr val="000000"/>
                </a:solidFill>
                <a:highlight>
                  <a:srgbClr val="FFFFFF"/>
                </a:highlight>
                <a:latin typeface="Consolas" panose="020B0609020204030204" pitchFamily="49" charset="0"/>
              </a:rPr>
              <a:t> </a:t>
            </a:r>
            <a:r>
              <a:rPr lang="en-US" b="1" dirty="0">
                <a:solidFill>
                  <a:srgbClr val="7F0055"/>
                </a:solidFill>
                <a:highlight>
                  <a:srgbClr val="FFFFFF"/>
                </a:highlight>
                <a:latin typeface="Consolas" panose="020B0609020204030204" pitchFamily="49" charset="0"/>
              </a:rPr>
              <a:t>static</a:t>
            </a:r>
            <a:r>
              <a:rPr lang="en-US" dirty="0">
                <a:solidFill>
                  <a:srgbClr val="000000"/>
                </a:solidFill>
                <a:highlight>
                  <a:srgbClr val="FFFFFF"/>
                </a:highlight>
                <a:latin typeface="Consolas" panose="020B0609020204030204" pitchFamily="49" charset="0"/>
              </a:rPr>
              <a:t> </a:t>
            </a:r>
            <a:r>
              <a:rPr lang="en-US" b="1" dirty="0">
                <a:solidFill>
                  <a:srgbClr val="7F0055"/>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main(String[] </a:t>
            </a:r>
            <a:r>
              <a:rPr lang="en-US" dirty="0" err="1">
                <a:solidFill>
                  <a:srgbClr val="6A3E3E"/>
                </a:solidFill>
                <a:highlight>
                  <a:srgbClr val="FFFFFF"/>
                </a:highlight>
                <a:latin typeface="Consolas" panose="020B0609020204030204" pitchFamily="49" charset="0"/>
              </a:rPr>
              <a:t>args</a:t>
            </a:r>
            <a:r>
              <a:rPr lang="en-US" dirty="0">
                <a:solidFill>
                  <a:srgbClr val="000000"/>
                </a:solidFill>
                <a:highlight>
                  <a:srgbClr val="FFFFFF"/>
                </a:highlight>
                <a:latin typeface="Consolas" panose="020B0609020204030204" pitchFamily="49" charset="0"/>
              </a:rPr>
              <a:t>) {</a:t>
            </a:r>
          </a:p>
          <a:p>
            <a:r>
              <a:rPr lang="en-US" dirty="0">
                <a:solidFill>
                  <a:srgbClr val="3F7F5F"/>
                </a:solidFill>
                <a:highlight>
                  <a:srgbClr val="FFFFFF"/>
                </a:highlight>
                <a:latin typeface="Consolas" panose="020B0609020204030204" pitchFamily="49" charset="0"/>
              </a:rPr>
              <a:t>// Comment</a:t>
            </a:r>
            <a:endParaRPr lang="en-US" dirty="0">
              <a:solidFill>
                <a:srgbClr val="000000"/>
              </a:solidFill>
              <a:highlight>
                <a:srgbClr val="FFFFFF"/>
              </a:highlight>
              <a:latin typeface="Consolas" panose="020B0609020204030204" pitchFamily="49" charset="0"/>
            </a:endParaRPr>
          </a:p>
          <a:p>
            <a:r>
              <a:rPr lang="en-US" dirty="0" err="1">
                <a:solidFill>
                  <a:srgbClr val="000000"/>
                </a:solidFill>
                <a:highlight>
                  <a:srgbClr val="FFFFFF"/>
                </a:highlight>
                <a:latin typeface="Consolas" panose="020B0609020204030204" pitchFamily="49" charset="0"/>
              </a:rPr>
              <a:t>System.</a:t>
            </a:r>
            <a:r>
              <a:rPr lang="en-US" b="1" i="1" dirty="0" err="1">
                <a:solidFill>
                  <a:srgbClr val="0000C0"/>
                </a:solidFill>
                <a:highlight>
                  <a:srgbClr val="FFFFFF"/>
                </a:highlight>
                <a:latin typeface="Consolas" panose="020B0609020204030204" pitchFamily="49" charset="0"/>
              </a:rPr>
              <a:t>out</a:t>
            </a:r>
            <a:r>
              <a:rPr lang="en-US" dirty="0" err="1">
                <a:solidFill>
                  <a:srgbClr val="000000"/>
                </a:solidFill>
                <a:highlight>
                  <a:srgbClr val="FFFFFF"/>
                </a:highlight>
                <a:latin typeface="Consolas" panose="020B0609020204030204" pitchFamily="49" charset="0"/>
              </a:rPr>
              <a:t>.println</a:t>
            </a:r>
            <a:r>
              <a:rPr lang="en-US" dirty="0">
                <a:solidFill>
                  <a:srgbClr val="000000"/>
                </a:solidFill>
                <a:highlight>
                  <a:srgbClr val="FFFFFF"/>
                </a:highlight>
                <a:latin typeface="Consolas" panose="020B0609020204030204" pitchFamily="49" charset="0"/>
              </a:rPr>
              <a:t>(</a:t>
            </a:r>
            <a:r>
              <a:rPr lang="en-US" dirty="0">
                <a:solidFill>
                  <a:srgbClr val="2A00FF"/>
                </a:solidFill>
                <a:highlight>
                  <a:srgbClr val="FFFFFF"/>
                </a:highlight>
                <a:latin typeface="Consolas" panose="020B0609020204030204" pitchFamily="49" charset="0"/>
              </a:rPr>
              <a:t>"Welcome to Java!"</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a:t>
            </a:r>
          </a:p>
        </p:txBody>
      </p:sp>
    </p:spTree>
    <p:extLst>
      <p:ext uri="{BB962C8B-B14F-4D97-AF65-F5344CB8AC3E}">
        <p14:creationId xmlns:p14="http://schemas.microsoft.com/office/powerpoint/2010/main" val="3197378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E437B-9BB4-77C1-EBAA-7FF0CF9BAFC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19D4C5-63EB-7CBD-EA19-F713CEF6509B}"/>
              </a:ext>
            </a:extLst>
          </p:cNvPr>
          <p:cNvSpPr>
            <a:spLocks noGrp="1"/>
          </p:cNvSpPr>
          <p:nvPr>
            <p:ph idx="1"/>
          </p:nvPr>
        </p:nvSpPr>
        <p:spPr>
          <a:xfrm>
            <a:off x="2141035" y="780586"/>
            <a:ext cx="8301502" cy="1226634"/>
          </a:xfrm>
        </p:spPr>
        <p:txBody>
          <a:bodyPr>
            <a:noAutofit/>
          </a:bodyPr>
          <a:lstStyle/>
          <a:p>
            <a:pPr>
              <a:lnSpc>
                <a:spcPct val="150000"/>
              </a:lnSpc>
            </a:pPr>
            <a:r>
              <a:rPr lang="en-US" sz="2000" b="1" dirty="0"/>
              <a:t>Job Roles in Australia</a:t>
            </a:r>
          </a:p>
          <a:p>
            <a:pPr>
              <a:lnSpc>
                <a:spcPct val="150000"/>
              </a:lnSpc>
            </a:pPr>
            <a:r>
              <a:rPr lang="en-US" sz="2000" b="1" dirty="0">
                <a:hlinkClick r:id="rId2"/>
              </a:rPr>
              <a:t>Software &amp; Data Analyst Developer</a:t>
            </a:r>
            <a:endParaRPr lang="en-US" sz="2000" dirty="0"/>
          </a:p>
        </p:txBody>
      </p:sp>
      <p:sp>
        <p:nvSpPr>
          <p:cNvPr id="7" name="Title 1">
            <a:extLst>
              <a:ext uri="{FF2B5EF4-FFF2-40B4-BE49-F238E27FC236}">
                <a16:creationId xmlns:a16="http://schemas.microsoft.com/office/drawing/2014/main" id="{05A8E2C9-432C-2CCF-352B-C92339E3A573}"/>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pic>
        <p:nvPicPr>
          <p:cNvPr id="8" name="Picture 7">
            <a:extLst>
              <a:ext uri="{FF2B5EF4-FFF2-40B4-BE49-F238E27FC236}">
                <a16:creationId xmlns:a16="http://schemas.microsoft.com/office/drawing/2014/main" id="{423B3747-0F5B-5BFB-D57B-0C507A6E35CF}"/>
              </a:ext>
            </a:extLst>
          </p:cNvPr>
          <p:cNvPicPr>
            <a:picLocks noChangeAspect="1"/>
          </p:cNvPicPr>
          <p:nvPr/>
        </p:nvPicPr>
        <p:blipFill>
          <a:blip r:embed="rId3"/>
          <a:srcRect t="8657" b="16585"/>
          <a:stretch>
            <a:fillRect/>
          </a:stretch>
        </p:blipFill>
        <p:spPr>
          <a:xfrm>
            <a:off x="642658" y="2007220"/>
            <a:ext cx="11298255" cy="4751044"/>
          </a:xfrm>
          <a:prstGeom prst="rect">
            <a:avLst/>
          </a:prstGeom>
        </p:spPr>
      </p:pic>
    </p:spTree>
    <p:extLst>
      <p:ext uri="{BB962C8B-B14F-4D97-AF65-F5344CB8AC3E}">
        <p14:creationId xmlns:p14="http://schemas.microsoft.com/office/powerpoint/2010/main" val="7703911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40</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24000" y="1416769"/>
            <a:ext cx="9144000"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1. Click on "Create a new Java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This will open a new window where you can set up your project.</a:t>
            </a:r>
          </a:p>
        </p:txBody>
      </p:sp>
      <p:pic>
        <p:nvPicPr>
          <p:cNvPr id="8" name="Picture 7">
            <a:extLst>
              <a:ext uri="{FF2B5EF4-FFF2-40B4-BE49-F238E27FC236}">
                <a16:creationId xmlns:a16="http://schemas.microsoft.com/office/drawing/2014/main" id="{4AAE4D91-CE87-FC9C-9125-9640E7D13901}"/>
              </a:ext>
            </a:extLst>
          </p:cNvPr>
          <p:cNvPicPr>
            <a:picLocks noChangeAspect="1"/>
          </p:cNvPicPr>
          <p:nvPr/>
        </p:nvPicPr>
        <p:blipFill rotWithShape="1">
          <a:blip r:embed="rId2"/>
          <a:srcRect l="-1" r="-1264" b="7916"/>
          <a:stretch/>
        </p:blipFill>
        <p:spPr>
          <a:xfrm>
            <a:off x="1728952" y="2390442"/>
            <a:ext cx="8734097" cy="4467559"/>
          </a:xfrm>
          <a:prstGeom prst="rect">
            <a:avLst/>
          </a:prstGeom>
        </p:spPr>
      </p:pic>
    </p:spTree>
    <p:extLst>
      <p:ext uri="{BB962C8B-B14F-4D97-AF65-F5344CB8AC3E}">
        <p14:creationId xmlns:p14="http://schemas.microsoft.com/office/powerpoint/2010/main" val="13852167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DC77D43-DA27-FB7B-C20A-06DF30B6F6D5}"/>
              </a:ext>
            </a:extLst>
          </p:cNvPr>
          <p:cNvPicPr>
            <a:picLocks noChangeAspect="1"/>
          </p:cNvPicPr>
          <p:nvPr/>
        </p:nvPicPr>
        <p:blipFill rotWithShape="1">
          <a:blip r:embed="rId2"/>
          <a:srcRect l="22874" t="90" r="22874" b="7917"/>
          <a:stretch/>
        </p:blipFill>
        <p:spPr>
          <a:xfrm>
            <a:off x="5644054" y="2066083"/>
            <a:ext cx="5023946" cy="4791918"/>
          </a:xfrm>
          <a:prstGeom prst="rect">
            <a:avLst/>
          </a:prstGeom>
        </p:spPr>
      </p:pic>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41</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24000" y="1264386"/>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2. Set up the new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project name (e.g., </a:t>
            </a:r>
            <a:r>
              <a:rPr lang="en-US" altLang="en-US" sz="2500" dirty="0" err="1">
                <a:latin typeface="Calibri" panose="020F0502020204030204" pitchFamily="34" charset="0"/>
                <a:cs typeface="Calibri" panose="020F0502020204030204" pitchFamily="34" charset="0"/>
              </a:rPr>
              <a:t>UserInputOutputProject</a:t>
            </a:r>
            <a:r>
              <a:rPr lang="en-US" altLang="en-US" sz="25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AE3A15FC-DCBA-C07D-23F0-4B39D1256108}"/>
              </a:ext>
            </a:extLst>
          </p:cNvPr>
          <p:cNvSpPr/>
          <p:nvPr/>
        </p:nvSpPr>
        <p:spPr>
          <a:xfrm>
            <a:off x="9207062" y="6633580"/>
            <a:ext cx="73572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E258E418-22E0-CBCA-CF14-D6388C3955E9}"/>
              </a:ext>
            </a:extLst>
          </p:cNvPr>
          <p:cNvSpPr/>
          <p:nvPr/>
        </p:nvSpPr>
        <p:spPr>
          <a:xfrm>
            <a:off x="5707115" y="2764223"/>
            <a:ext cx="4834759"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53685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006090E-3FC1-5EFA-01F1-4DE5944DD340}"/>
              </a:ext>
            </a:extLst>
          </p:cNvPr>
          <p:cNvPicPr>
            <a:picLocks noChangeAspect="1"/>
          </p:cNvPicPr>
          <p:nvPr/>
        </p:nvPicPr>
        <p:blipFill rotWithShape="1">
          <a:blip r:embed="rId2"/>
          <a:srcRect l="26322" t="1316" r="25862" b="29003"/>
          <a:stretch/>
        </p:blipFill>
        <p:spPr>
          <a:xfrm>
            <a:off x="4876972" y="2102070"/>
            <a:ext cx="5791028" cy="4746973"/>
          </a:xfrm>
          <a:prstGeom prst="rect">
            <a:avLst/>
          </a:prstGeom>
        </p:spPr>
      </p:pic>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42</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24000" y="1264386"/>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2. Set up the new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project name (e.g., </a:t>
            </a:r>
            <a:r>
              <a:rPr lang="en-US" altLang="en-US" sz="2500" dirty="0" err="1">
                <a:latin typeface="Calibri" panose="020F0502020204030204" pitchFamily="34" charset="0"/>
                <a:cs typeface="Calibri" panose="020F0502020204030204" pitchFamily="34" charset="0"/>
              </a:rPr>
              <a:t>UserInputOutputProject</a:t>
            </a:r>
            <a:r>
              <a:rPr lang="en-US" altLang="en-US" sz="25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AE3A15FC-DCBA-C07D-23F0-4B39D1256108}"/>
              </a:ext>
            </a:extLst>
          </p:cNvPr>
          <p:cNvSpPr/>
          <p:nvPr/>
        </p:nvSpPr>
        <p:spPr>
          <a:xfrm>
            <a:off x="8755117" y="6419671"/>
            <a:ext cx="95661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E258E418-22E0-CBCA-CF14-D6388C3955E9}"/>
              </a:ext>
            </a:extLst>
          </p:cNvPr>
          <p:cNvSpPr/>
          <p:nvPr/>
        </p:nvSpPr>
        <p:spPr>
          <a:xfrm>
            <a:off x="4876973" y="2992032"/>
            <a:ext cx="4834759"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952026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43</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02980" y="1086884"/>
            <a:ext cx="6421821"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3. Create a new Java class:</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File &gt;&gt; Open Projects from File Systems &gt;&gt; Directory &gt;&gt; Choose the Direct where the Project is Saved ‘e.g. C:\Users\gaming 15\eclipse-workspace\</a:t>
            </a:r>
            <a:r>
              <a:rPr lang="en-US" altLang="en-US" sz="2500" dirty="0" err="1">
                <a:latin typeface="Calibri" panose="020F0502020204030204" pitchFamily="34" charset="0"/>
                <a:cs typeface="Calibri" panose="020F0502020204030204" pitchFamily="34" charset="0"/>
              </a:rPr>
              <a:t>UserInputOutputProject</a:t>
            </a:r>
            <a:r>
              <a:rPr lang="en-US" altLang="en-US" sz="2500" dirty="0">
                <a:latin typeface="Calibri" panose="020F0502020204030204" pitchFamily="34" charset="0"/>
                <a:cs typeface="Calibri" panose="020F0502020204030204" pitchFamily="34" charset="0"/>
              </a:rPr>
              <a:t>\</a:t>
            </a:r>
            <a:r>
              <a:rPr lang="en-US" altLang="en-US" sz="2500" dirty="0" err="1">
                <a:latin typeface="Calibri" panose="020F0502020204030204" pitchFamily="34" charset="0"/>
                <a:cs typeface="Calibri" panose="020F0502020204030204" pitchFamily="34" charset="0"/>
              </a:rPr>
              <a:t>src</a:t>
            </a:r>
            <a:r>
              <a:rPr lang="en-US" altLang="en-US" sz="25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on Select Folder</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Select New &gt; Class.</a:t>
            </a:r>
          </a:p>
        </p:txBody>
      </p:sp>
      <p:pic>
        <p:nvPicPr>
          <p:cNvPr id="6" name="Picture 5">
            <a:extLst>
              <a:ext uri="{FF2B5EF4-FFF2-40B4-BE49-F238E27FC236}">
                <a16:creationId xmlns:a16="http://schemas.microsoft.com/office/drawing/2014/main" id="{810388A2-F998-8298-DEF8-5B0D4377C06A}"/>
              </a:ext>
            </a:extLst>
          </p:cNvPr>
          <p:cNvPicPr>
            <a:picLocks noChangeAspect="1"/>
          </p:cNvPicPr>
          <p:nvPr/>
        </p:nvPicPr>
        <p:blipFill rotWithShape="1">
          <a:blip r:embed="rId2"/>
          <a:srcRect r="86207" b="46781"/>
          <a:stretch/>
        </p:blipFill>
        <p:spPr>
          <a:xfrm>
            <a:off x="8008884" y="1086884"/>
            <a:ext cx="2659117" cy="5771117"/>
          </a:xfrm>
          <a:prstGeom prst="rect">
            <a:avLst/>
          </a:prstGeom>
        </p:spPr>
      </p:pic>
      <p:sp>
        <p:nvSpPr>
          <p:cNvPr id="7" name="Rectangle: Rounded Corners 6">
            <a:extLst>
              <a:ext uri="{FF2B5EF4-FFF2-40B4-BE49-F238E27FC236}">
                <a16:creationId xmlns:a16="http://schemas.microsoft.com/office/drawing/2014/main" id="{40C0FC55-9019-8FFD-D396-50FD33A382BA}"/>
              </a:ext>
            </a:extLst>
          </p:cNvPr>
          <p:cNvSpPr/>
          <p:nvPr/>
        </p:nvSpPr>
        <p:spPr>
          <a:xfrm>
            <a:off x="8135007" y="3142592"/>
            <a:ext cx="2448910"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D2C8C3E3-4F51-91C7-432E-F956F74991C4}"/>
              </a:ext>
            </a:extLst>
          </p:cNvPr>
          <p:cNvSpPr/>
          <p:nvPr/>
        </p:nvSpPr>
        <p:spPr>
          <a:xfrm>
            <a:off x="8050926" y="1677102"/>
            <a:ext cx="441433"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0138706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44</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02980" y="1264385"/>
            <a:ext cx="9165021"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class name (e.g., </a:t>
            </a:r>
            <a:r>
              <a:rPr lang="en-US" altLang="en-US" sz="2500" dirty="0" err="1">
                <a:latin typeface="Calibri" panose="020F0502020204030204" pitchFamily="34" charset="0"/>
                <a:cs typeface="Calibri" panose="020F0502020204030204" pitchFamily="34" charset="0"/>
              </a:rPr>
              <a:t>UserInputOutput</a:t>
            </a:r>
            <a:r>
              <a:rPr lang="en-US" altLang="en-US" sz="25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Ensure the public static void main(String[] </a:t>
            </a:r>
            <a:r>
              <a:rPr lang="en-US" altLang="en-US" sz="2500" dirty="0" err="1">
                <a:latin typeface="Calibri" panose="020F0502020204030204" pitchFamily="34" charset="0"/>
                <a:cs typeface="Calibri" panose="020F0502020204030204" pitchFamily="34" charset="0"/>
              </a:rPr>
              <a:t>args</a:t>
            </a:r>
            <a:r>
              <a:rPr lang="en-US" altLang="en-US" sz="2500" dirty="0">
                <a:latin typeface="Calibri" panose="020F0502020204030204" pitchFamily="34" charset="0"/>
                <a:cs typeface="Calibri" panose="020F0502020204030204" pitchFamily="34" charset="0"/>
              </a:rPr>
              <a:t>) option is checked.</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on Hide (Front Page)</a:t>
            </a:r>
          </a:p>
        </p:txBody>
      </p:sp>
      <p:pic>
        <p:nvPicPr>
          <p:cNvPr id="9" name="Picture 8">
            <a:extLst>
              <a:ext uri="{FF2B5EF4-FFF2-40B4-BE49-F238E27FC236}">
                <a16:creationId xmlns:a16="http://schemas.microsoft.com/office/drawing/2014/main" id="{D9E0DB94-28BF-9CFC-7ADC-C36CEBBEF2CA}"/>
              </a:ext>
            </a:extLst>
          </p:cNvPr>
          <p:cNvPicPr>
            <a:picLocks noChangeAspect="1"/>
          </p:cNvPicPr>
          <p:nvPr/>
        </p:nvPicPr>
        <p:blipFill rotWithShape="1">
          <a:blip r:embed="rId2"/>
          <a:srcRect l="30000" r="30115" b="28595"/>
          <a:stretch/>
        </p:blipFill>
        <p:spPr>
          <a:xfrm>
            <a:off x="5948856" y="2105708"/>
            <a:ext cx="4719145" cy="4752293"/>
          </a:xfrm>
          <a:prstGeom prst="rect">
            <a:avLst/>
          </a:prstGeom>
        </p:spPr>
      </p:pic>
    </p:spTree>
    <p:extLst>
      <p:ext uri="{BB962C8B-B14F-4D97-AF65-F5344CB8AC3E}">
        <p14:creationId xmlns:p14="http://schemas.microsoft.com/office/powerpoint/2010/main" val="36322917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45</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24001" y="1264385"/>
            <a:ext cx="9165021"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500" b="1" dirty="0">
                <a:latin typeface="Calibri" panose="020F0502020204030204" pitchFamily="34" charset="0"/>
                <a:cs typeface="Calibri" panose="020F0502020204030204" pitchFamily="34" charset="0"/>
              </a:rPr>
              <a:t>4. Write your Java code:</a:t>
            </a:r>
            <a:endParaRPr lang="en-US" sz="25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500" dirty="0">
                <a:latin typeface="Calibri" panose="020F0502020204030204" pitchFamily="34" charset="0"/>
                <a:cs typeface="Calibri" panose="020F0502020204030204" pitchFamily="34" charset="0"/>
              </a:rPr>
              <a:t>Copy and paste the code into the newly created class:</a:t>
            </a:r>
          </a:p>
        </p:txBody>
      </p:sp>
      <p:pic>
        <p:nvPicPr>
          <p:cNvPr id="6" name="Picture 5">
            <a:extLst>
              <a:ext uri="{FF2B5EF4-FFF2-40B4-BE49-F238E27FC236}">
                <a16:creationId xmlns:a16="http://schemas.microsoft.com/office/drawing/2014/main" id="{21BC6A3E-C526-2D84-4F67-ADB6966EAABC}"/>
              </a:ext>
            </a:extLst>
          </p:cNvPr>
          <p:cNvPicPr>
            <a:picLocks noChangeAspect="1"/>
          </p:cNvPicPr>
          <p:nvPr/>
        </p:nvPicPr>
        <p:blipFill rotWithShape="1">
          <a:blip r:embed="rId2"/>
          <a:srcRect b="6845"/>
          <a:stretch/>
        </p:blipFill>
        <p:spPr>
          <a:xfrm>
            <a:off x="1534510" y="2066554"/>
            <a:ext cx="9144000" cy="4791447"/>
          </a:xfrm>
          <a:prstGeom prst="rect">
            <a:avLst/>
          </a:prstGeom>
        </p:spPr>
      </p:pic>
    </p:spTree>
    <p:extLst>
      <p:ext uri="{BB962C8B-B14F-4D97-AF65-F5344CB8AC3E}">
        <p14:creationId xmlns:p14="http://schemas.microsoft.com/office/powerpoint/2010/main" val="40052501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1" y="1687354"/>
            <a:ext cx="9004803"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pic>
        <p:nvPicPr>
          <p:cNvPr id="10" name="Picture 9">
            <a:extLst>
              <a:ext uri="{FF2B5EF4-FFF2-40B4-BE49-F238E27FC236}">
                <a16:creationId xmlns:a16="http://schemas.microsoft.com/office/drawing/2014/main" id="{CDD92B20-5416-8B09-932D-4A8D582A5D9D}"/>
              </a:ext>
            </a:extLst>
          </p:cNvPr>
          <p:cNvPicPr>
            <a:picLocks noChangeAspect="1"/>
          </p:cNvPicPr>
          <p:nvPr/>
        </p:nvPicPr>
        <p:blipFill rotWithShape="1">
          <a:blip r:embed="rId2"/>
          <a:srcRect r="21724" b="34521"/>
          <a:stretch/>
        </p:blipFill>
        <p:spPr>
          <a:xfrm>
            <a:off x="5895278" y="0"/>
            <a:ext cx="4783873" cy="2251002"/>
          </a:xfrm>
          <a:prstGeom prst="rect">
            <a:avLst/>
          </a:prstGeom>
          <a:ln>
            <a:solidFill>
              <a:schemeClr val="accent1"/>
            </a:solidFill>
          </a:ln>
        </p:spPr>
      </p:pic>
      <p:pic>
        <p:nvPicPr>
          <p:cNvPr id="12" name="Picture 11">
            <a:extLst>
              <a:ext uri="{FF2B5EF4-FFF2-40B4-BE49-F238E27FC236}">
                <a16:creationId xmlns:a16="http://schemas.microsoft.com/office/drawing/2014/main" id="{697C51AE-71D8-1566-49EE-773F3C02DE33}"/>
              </a:ext>
            </a:extLst>
          </p:cNvPr>
          <p:cNvPicPr>
            <a:picLocks noChangeAspect="1"/>
          </p:cNvPicPr>
          <p:nvPr/>
        </p:nvPicPr>
        <p:blipFill rotWithShape="1">
          <a:blip r:embed="rId3"/>
          <a:srcRect l="760" t="16139" r="29635" b="31680"/>
          <a:stretch/>
        </p:blipFill>
        <p:spPr>
          <a:xfrm>
            <a:off x="1524000" y="1"/>
            <a:ext cx="4360127" cy="1784194"/>
          </a:xfrm>
          <a:prstGeom prst="rect">
            <a:avLst/>
          </a:prstGeom>
          <a:ln>
            <a:solidFill>
              <a:schemeClr val="accent1"/>
            </a:solidFill>
          </a:ln>
        </p:spPr>
      </p:pic>
    </p:spTree>
    <p:extLst>
      <p:ext uri="{BB962C8B-B14F-4D97-AF65-F5344CB8AC3E}">
        <p14:creationId xmlns:p14="http://schemas.microsoft.com/office/powerpoint/2010/main" val="41642952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1524000" y="5411450"/>
            <a:ext cx="9144000" cy="144655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1. Import Statement:</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import </a:t>
            </a:r>
            <a:r>
              <a:rPr lang="en-US" altLang="en-US" sz="2200" dirty="0" err="1">
                <a:latin typeface="Calibri" panose="020F0502020204030204" pitchFamily="34" charset="0"/>
                <a:cs typeface="Calibri" panose="020F0502020204030204" pitchFamily="34" charset="0"/>
              </a:rPr>
              <a:t>java.util.Scanner</a:t>
            </a:r>
            <a:r>
              <a:rPr lang="en-US" altLang="en-US" sz="22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imports the Scanner class, which is used for reading input from the user.</a:t>
            </a:r>
          </a:p>
        </p:txBody>
      </p:sp>
    </p:spTree>
    <p:extLst>
      <p:ext uri="{BB962C8B-B14F-4D97-AF65-F5344CB8AC3E}">
        <p14:creationId xmlns:p14="http://schemas.microsoft.com/office/powerpoint/2010/main" val="13401712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1524000" y="5580727"/>
            <a:ext cx="9144000" cy="1107996"/>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2. Class Declaration:</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public class </a:t>
            </a:r>
            <a:r>
              <a:rPr lang="en-US" altLang="en-US" sz="2200" dirty="0" err="1">
                <a:latin typeface="Calibri" panose="020F0502020204030204" pitchFamily="34" charset="0"/>
                <a:cs typeface="Calibri" panose="020F0502020204030204" pitchFamily="34" charset="0"/>
              </a:rPr>
              <a:t>UserInputOutput</a:t>
            </a:r>
            <a:r>
              <a:rPr lang="en-US" altLang="en-US" sz="2200" dirty="0">
                <a:latin typeface="Calibri" panose="020F0502020204030204" pitchFamily="34" charset="0"/>
                <a:cs typeface="Calibri" panose="020F0502020204030204" pitchFamily="34" charset="0"/>
              </a:rPr>
              <a:t> {</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declares a public class named </a:t>
            </a:r>
            <a:r>
              <a:rPr lang="en-US" altLang="en-US" sz="2200" dirty="0" err="1">
                <a:latin typeface="Calibri" panose="020F0502020204030204" pitchFamily="34" charset="0"/>
                <a:cs typeface="Calibri" panose="020F0502020204030204" pitchFamily="34" charset="0"/>
              </a:rPr>
              <a:t>UserInputOutput</a:t>
            </a:r>
            <a:endParaRPr lang="en-US" altLang="en-US"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14482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1524000" y="5580726"/>
            <a:ext cx="9144000" cy="1107996"/>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3. Main Method:</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public static void main(String[] </a:t>
            </a:r>
            <a:r>
              <a:rPr lang="en-US" altLang="en-US" sz="2200" dirty="0" err="1">
                <a:latin typeface="Calibri" panose="020F0502020204030204" pitchFamily="34" charset="0"/>
                <a:cs typeface="Calibri" panose="020F0502020204030204" pitchFamily="34" charset="0"/>
              </a:rPr>
              <a:t>args</a:t>
            </a:r>
            <a:r>
              <a:rPr lang="en-US" altLang="en-US" sz="2200" dirty="0">
                <a:latin typeface="Calibri" panose="020F0502020204030204" pitchFamily="34" charset="0"/>
                <a:cs typeface="Calibri" panose="020F0502020204030204" pitchFamily="34" charset="0"/>
              </a:rPr>
              <a:t>) {</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is the entry point of the program where execution begins.</a:t>
            </a:r>
          </a:p>
        </p:txBody>
      </p:sp>
    </p:spTree>
    <p:extLst>
      <p:ext uri="{BB962C8B-B14F-4D97-AF65-F5344CB8AC3E}">
        <p14:creationId xmlns:p14="http://schemas.microsoft.com/office/powerpoint/2010/main" val="703023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9DD5F-2264-3832-E2D4-671F3556F9E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089092-9E2C-0539-D889-4A9D82F19BAC}"/>
              </a:ext>
            </a:extLst>
          </p:cNvPr>
          <p:cNvSpPr>
            <a:spLocks noGrp="1"/>
          </p:cNvSpPr>
          <p:nvPr>
            <p:ph idx="1"/>
          </p:nvPr>
        </p:nvSpPr>
        <p:spPr>
          <a:xfrm>
            <a:off x="2141035" y="780586"/>
            <a:ext cx="8301502" cy="1226634"/>
          </a:xfrm>
        </p:spPr>
        <p:txBody>
          <a:bodyPr>
            <a:noAutofit/>
          </a:bodyPr>
          <a:lstStyle/>
          <a:p>
            <a:pPr>
              <a:lnSpc>
                <a:spcPct val="150000"/>
              </a:lnSpc>
            </a:pPr>
            <a:r>
              <a:rPr lang="en-US" sz="2000" b="1" dirty="0"/>
              <a:t>Job Roles in Australia</a:t>
            </a:r>
          </a:p>
          <a:p>
            <a:pPr>
              <a:lnSpc>
                <a:spcPct val="150000"/>
              </a:lnSpc>
            </a:pPr>
            <a:r>
              <a:rPr lang="en-US" sz="2000" b="1" dirty="0">
                <a:hlinkClick r:id="rId2"/>
              </a:rPr>
              <a:t>Software &amp; Data Analyst Developer</a:t>
            </a:r>
            <a:endParaRPr lang="en-US" sz="2000" dirty="0"/>
          </a:p>
        </p:txBody>
      </p:sp>
      <p:sp>
        <p:nvSpPr>
          <p:cNvPr id="7" name="Title 1">
            <a:extLst>
              <a:ext uri="{FF2B5EF4-FFF2-40B4-BE49-F238E27FC236}">
                <a16:creationId xmlns:a16="http://schemas.microsoft.com/office/drawing/2014/main" id="{AE32D8D0-5D60-348D-571C-26766500C9B3}"/>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pic>
        <p:nvPicPr>
          <p:cNvPr id="4" name="Picture 3">
            <a:extLst>
              <a:ext uri="{FF2B5EF4-FFF2-40B4-BE49-F238E27FC236}">
                <a16:creationId xmlns:a16="http://schemas.microsoft.com/office/drawing/2014/main" id="{F9FDA288-0142-2CB6-C37E-41590ABF7028}"/>
              </a:ext>
            </a:extLst>
          </p:cNvPr>
          <p:cNvPicPr>
            <a:picLocks noChangeAspect="1"/>
          </p:cNvPicPr>
          <p:nvPr/>
        </p:nvPicPr>
        <p:blipFill>
          <a:blip r:embed="rId3"/>
          <a:srcRect t="8657" b="21138"/>
          <a:stretch>
            <a:fillRect/>
          </a:stretch>
        </p:blipFill>
        <p:spPr>
          <a:xfrm>
            <a:off x="0" y="2043361"/>
            <a:ext cx="12192000" cy="4814639"/>
          </a:xfrm>
          <a:prstGeom prst="rect">
            <a:avLst/>
          </a:prstGeom>
        </p:spPr>
      </p:pic>
    </p:spTree>
    <p:extLst>
      <p:ext uri="{BB962C8B-B14F-4D97-AF65-F5344CB8AC3E}">
        <p14:creationId xmlns:p14="http://schemas.microsoft.com/office/powerpoint/2010/main" val="42160413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1524000" y="5411449"/>
            <a:ext cx="9144000" cy="144655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4. Scanner Object Creation:</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Scanner </a:t>
            </a:r>
            <a:r>
              <a:rPr lang="en-US" altLang="en-US" sz="2200" dirty="0" err="1">
                <a:latin typeface="Calibri" panose="020F0502020204030204" pitchFamily="34" charset="0"/>
                <a:cs typeface="Calibri" panose="020F0502020204030204" pitchFamily="34" charset="0"/>
              </a:rPr>
              <a:t>scanner</a:t>
            </a:r>
            <a:r>
              <a:rPr lang="en-US" altLang="en-US" sz="2200" dirty="0">
                <a:latin typeface="Calibri" panose="020F0502020204030204" pitchFamily="34" charset="0"/>
                <a:cs typeface="Calibri" panose="020F0502020204030204" pitchFamily="34" charset="0"/>
              </a:rPr>
              <a:t> = new Scanner(System.in);</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creates a Scanner object to read input from the standard input stream (keyboard).</a:t>
            </a:r>
          </a:p>
        </p:txBody>
      </p:sp>
    </p:spTree>
    <p:extLst>
      <p:ext uri="{BB962C8B-B14F-4D97-AF65-F5344CB8AC3E}">
        <p14:creationId xmlns:p14="http://schemas.microsoft.com/office/powerpoint/2010/main" val="201877552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2081562" y="4734342"/>
            <a:ext cx="8586439" cy="2123658"/>
          </a:xfrm>
          <a:prstGeom prst="rect">
            <a:avLst/>
          </a:prstGeom>
          <a:solidFill>
            <a:schemeClr val="bg1"/>
          </a:solidFill>
          <a:ln w="9525">
            <a:solidFill>
              <a:srgbClr val="FF0000"/>
            </a:solidFill>
            <a:miter lim="800000"/>
            <a:headEnd/>
            <a:tailEnd/>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5. Prompting for Input:</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err="1">
                <a:latin typeface="Calibri" panose="020F0502020204030204" pitchFamily="34" charset="0"/>
                <a:cs typeface="Calibri" panose="020F0502020204030204" pitchFamily="34" charset="0"/>
              </a:rPr>
              <a:t>System.out.print</a:t>
            </a:r>
            <a:r>
              <a:rPr lang="en-US" altLang="en-US" sz="2200" dirty="0">
                <a:latin typeface="Calibri" panose="020F0502020204030204" pitchFamily="34" charset="0"/>
                <a:cs typeface="Calibri" panose="020F0502020204030204" pitchFamily="34" charset="0"/>
              </a:rPr>
              <a:t>("Enter your name: ");</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prompts the user to enter their name.</a:t>
            </a:r>
          </a:p>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6. Reading Input:</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String name = </a:t>
            </a:r>
            <a:r>
              <a:rPr lang="en-US" altLang="en-US" sz="2200" dirty="0" err="1">
                <a:latin typeface="Calibri" panose="020F0502020204030204" pitchFamily="34" charset="0"/>
                <a:cs typeface="Calibri" panose="020F0502020204030204" pitchFamily="34" charset="0"/>
              </a:rPr>
              <a:t>scanner.nextLine</a:t>
            </a:r>
            <a:r>
              <a:rPr lang="en-US" altLang="en-US" sz="22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reads the user's input and stores it in a variable named name.</a:t>
            </a:r>
          </a:p>
        </p:txBody>
      </p:sp>
    </p:spTree>
    <p:extLst>
      <p:ext uri="{BB962C8B-B14F-4D97-AF65-F5344CB8AC3E}">
        <p14:creationId xmlns:p14="http://schemas.microsoft.com/office/powerpoint/2010/main" val="10684481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2081562" y="4734342"/>
            <a:ext cx="8586439" cy="2123658"/>
          </a:xfrm>
          <a:prstGeom prst="rect">
            <a:avLst/>
          </a:prstGeom>
          <a:solidFill>
            <a:schemeClr val="bg1"/>
          </a:solidFill>
          <a:ln w="9525">
            <a:solidFill>
              <a:srgbClr val="FF0000"/>
            </a:solidFill>
            <a:miter lim="800000"/>
            <a:headEnd/>
            <a:tailEnd/>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7. Producing Output:</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err="1">
                <a:latin typeface="Calibri" panose="020F0502020204030204" pitchFamily="34" charset="0"/>
                <a:cs typeface="Calibri" panose="020F0502020204030204" pitchFamily="34" charset="0"/>
              </a:rPr>
              <a:t>System.out.println</a:t>
            </a:r>
            <a:r>
              <a:rPr lang="en-US" altLang="en-US" sz="2200" dirty="0">
                <a:latin typeface="Calibri" panose="020F0502020204030204" pitchFamily="34" charset="0"/>
                <a:cs typeface="Calibri" panose="020F0502020204030204" pitchFamily="34" charset="0"/>
              </a:rPr>
              <a:t>("Welcome, " + name + "!");</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outputs a welcome message that includes the user's name.</a:t>
            </a:r>
          </a:p>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8. Closing the Scanner:</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err="1">
                <a:latin typeface="Calibri" panose="020F0502020204030204" pitchFamily="34" charset="0"/>
                <a:cs typeface="Calibri" panose="020F0502020204030204" pitchFamily="34" charset="0"/>
              </a:rPr>
              <a:t>scanner.close</a:t>
            </a:r>
            <a:r>
              <a:rPr lang="en-US" altLang="en-US" sz="22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closes the Scanner object to free up resources.</a:t>
            </a:r>
          </a:p>
        </p:txBody>
      </p:sp>
    </p:spTree>
    <p:extLst>
      <p:ext uri="{BB962C8B-B14F-4D97-AF65-F5344CB8AC3E}">
        <p14:creationId xmlns:p14="http://schemas.microsoft.com/office/powerpoint/2010/main" val="14640320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1524001" y="486984"/>
            <a:ext cx="7833363"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5. Run your Java program:</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Right-click on your Java file (e.g., UserInputOutput.java).</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Select Run As &gt; Java Application.</a:t>
            </a:r>
          </a:p>
        </p:txBody>
      </p:sp>
      <p:sp>
        <p:nvSpPr>
          <p:cNvPr id="4" name="TextBox 3">
            <a:extLst>
              <a:ext uri="{FF2B5EF4-FFF2-40B4-BE49-F238E27FC236}">
                <a16:creationId xmlns:a16="http://schemas.microsoft.com/office/drawing/2014/main" id="{1BA3A049-16B7-1532-4E25-EF22C045B4CE}"/>
              </a:ext>
            </a:extLst>
          </p:cNvPr>
          <p:cNvSpPr txBox="1"/>
          <p:nvPr/>
        </p:nvSpPr>
        <p:spPr>
          <a:xfrm>
            <a:off x="1529944" y="1982476"/>
            <a:ext cx="9144000" cy="861774"/>
          </a:xfrm>
          <a:prstGeom prst="rect">
            <a:avLst/>
          </a:prstGeom>
          <a:noFill/>
        </p:spPr>
        <p:txBody>
          <a:bodyPr wrap="square">
            <a:spAutoFit/>
          </a:bodyPr>
          <a:lstStyle/>
          <a:p>
            <a:r>
              <a:rPr lang="en-US" sz="2500" dirty="0">
                <a:latin typeface="Calibri" panose="020F0502020204030204" pitchFamily="34" charset="0"/>
                <a:cs typeface="Calibri" panose="020F0502020204030204" pitchFamily="34" charset="0"/>
              </a:rPr>
              <a:t>This will execute your Java program, allowing you to enter your name and see the welcome message displayed in the console.</a:t>
            </a:r>
            <a:endParaRPr lang="en-AU" sz="25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135A3FF1-F997-463E-4D89-0ECCD4CF86FD}"/>
              </a:ext>
            </a:extLst>
          </p:cNvPr>
          <p:cNvPicPr>
            <a:picLocks noChangeAspect="1"/>
          </p:cNvPicPr>
          <p:nvPr/>
        </p:nvPicPr>
        <p:blipFill rotWithShape="1">
          <a:blip r:embed="rId2"/>
          <a:srcRect r="18171" b="26910"/>
          <a:stretch/>
        </p:blipFill>
        <p:spPr>
          <a:xfrm>
            <a:off x="1524000" y="3098646"/>
            <a:ext cx="7482468" cy="3759355"/>
          </a:xfrm>
          <a:prstGeom prst="rect">
            <a:avLst/>
          </a:prstGeom>
        </p:spPr>
      </p:pic>
    </p:spTree>
    <p:extLst>
      <p:ext uri="{BB962C8B-B14F-4D97-AF65-F5344CB8AC3E}">
        <p14:creationId xmlns:p14="http://schemas.microsoft.com/office/powerpoint/2010/main" val="33364426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1524001" y="0"/>
            <a:ext cx="3126177"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Select and Click on OK</a:t>
            </a:r>
            <a:endParaRPr lang="en-US" altLang="en-US" sz="25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346FDA8C-48B1-01A0-CD2E-D6CD54EEBF1F}"/>
              </a:ext>
            </a:extLst>
          </p:cNvPr>
          <p:cNvPicPr>
            <a:picLocks noChangeAspect="1"/>
          </p:cNvPicPr>
          <p:nvPr/>
        </p:nvPicPr>
        <p:blipFill rotWithShape="1">
          <a:blip r:embed="rId2"/>
          <a:srcRect r="20487" b="31247"/>
          <a:stretch/>
        </p:blipFill>
        <p:spPr>
          <a:xfrm>
            <a:off x="1819078" y="1348757"/>
            <a:ext cx="8553844" cy="4160486"/>
          </a:xfrm>
          <a:prstGeom prst="rect">
            <a:avLst/>
          </a:prstGeom>
        </p:spPr>
      </p:pic>
    </p:spTree>
    <p:extLst>
      <p:ext uri="{BB962C8B-B14F-4D97-AF65-F5344CB8AC3E}">
        <p14:creationId xmlns:p14="http://schemas.microsoft.com/office/powerpoint/2010/main" val="13975103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1524000" y="0"/>
            <a:ext cx="1136850"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Output</a:t>
            </a:r>
            <a:endParaRPr lang="en-US" altLang="en-US" sz="25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C24C44D0-74F6-FB4E-3E4D-A7F8E244E64A}"/>
              </a:ext>
            </a:extLst>
          </p:cNvPr>
          <p:cNvPicPr>
            <a:picLocks noChangeAspect="1"/>
          </p:cNvPicPr>
          <p:nvPr/>
        </p:nvPicPr>
        <p:blipFill rotWithShape="1">
          <a:blip r:embed="rId2"/>
          <a:srcRect b="6965"/>
          <a:stretch/>
        </p:blipFill>
        <p:spPr>
          <a:xfrm>
            <a:off x="1524000" y="1036367"/>
            <a:ext cx="9144000" cy="4785267"/>
          </a:xfrm>
          <a:prstGeom prst="rect">
            <a:avLst/>
          </a:prstGeom>
        </p:spPr>
      </p:pic>
      <p:sp>
        <p:nvSpPr>
          <p:cNvPr id="7" name="Rectangle: Rounded Corners 6">
            <a:extLst>
              <a:ext uri="{FF2B5EF4-FFF2-40B4-BE49-F238E27FC236}">
                <a16:creationId xmlns:a16="http://schemas.microsoft.com/office/drawing/2014/main" id="{556D41D6-3843-C165-8BB7-511530749EC1}"/>
              </a:ext>
            </a:extLst>
          </p:cNvPr>
          <p:cNvSpPr/>
          <p:nvPr/>
        </p:nvSpPr>
        <p:spPr>
          <a:xfrm>
            <a:off x="3776546" y="4661207"/>
            <a:ext cx="6891454" cy="105936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40546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FAA617-A0A6-8DB3-2E79-0A38188C0E2A}"/>
              </a:ext>
            </a:extLst>
          </p:cNvPr>
          <p:cNvPicPr>
            <a:picLocks noChangeAspect="1"/>
          </p:cNvPicPr>
          <p:nvPr/>
        </p:nvPicPr>
        <p:blipFill rotWithShape="1">
          <a:blip r:embed="rId2"/>
          <a:srcRect b="9566"/>
          <a:stretch/>
        </p:blipFill>
        <p:spPr>
          <a:xfrm>
            <a:off x="1524000" y="1137427"/>
            <a:ext cx="9144000" cy="4651452"/>
          </a:xfrm>
          <a:prstGeom prst="rect">
            <a:avLst/>
          </a:prstGeom>
        </p:spPr>
      </p:pic>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1524000" y="0"/>
            <a:ext cx="1136850"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Output</a:t>
            </a:r>
            <a:endParaRPr lang="en-US" altLang="en-US" sz="2500" dirty="0">
              <a:latin typeface="Calibri" panose="020F0502020204030204" pitchFamily="34" charset="0"/>
              <a:cs typeface="Calibri" panose="020F0502020204030204" pitchFamily="34" charset="0"/>
            </a:endParaRPr>
          </a:p>
        </p:txBody>
      </p:sp>
      <p:sp>
        <p:nvSpPr>
          <p:cNvPr id="7" name="Rectangle: Rounded Corners 6">
            <a:extLst>
              <a:ext uri="{FF2B5EF4-FFF2-40B4-BE49-F238E27FC236}">
                <a16:creationId xmlns:a16="http://schemas.microsoft.com/office/drawing/2014/main" id="{556D41D6-3843-C165-8BB7-511530749EC1}"/>
              </a:ext>
            </a:extLst>
          </p:cNvPr>
          <p:cNvSpPr/>
          <p:nvPr/>
        </p:nvSpPr>
        <p:spPr>
          <a:xfrm>
            <a:off x="3776546" y="4672355"/>
            <a:ext cx="6891454" cy="105936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375792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387D7-4A6D-06D3-33C6-2CF64DF26511}"/>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D809120B-4621-B093-78E5-D921848DE5A3}"/>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AFB7AF55-619B-FBE3-D43F-F399D19B0947}"/>
              </a:ext>
            </a:extLst>
          </p:cNvPr>
          <p:cNvSpPr>
            <a:spLocks noChangeArrowheads="1"/>
          </p:cNvSpPr>
          <p:nvPr/>
        </p:nvSpPr>
        <p:spPr bwMode="auto">
          <a:xfrm>
            <a:off x="2061185" y="1259989"/>
            <a:ext cx="7974538" cy="642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For Python Programming</a:t>
            </a:r>
            <a:endParaRPr lang="en-US" altLang="en-US" sz="2800" dirty="0">
              <a:latin typeface="Calibir"/>
            </a:endParaRPr>
          </a:p>
        </p:txBody>
      </p:sp>
      <p:sp>
        <p:nvSpPr>
          <p:cNvPr id="7" name="TextBox 6">
            <a:extLst>
              <a:ext uri="{FF2B5EF4-FFF2-40B4-BE49-F238E27FC236}">
                <a16:creationId xmlns:a16="http://schemas.microsoft.com/office/drawing/2014/main" id="{2C51EDC9-FA25-B16C-B279-E522984518D8}"/>
              </a:ext>
            </a:extLst>
          </p:cNvPr>
          <p:cNvSpPr txBox="1"/>
          <p:nvPr/>
        </p:nvSpPr>
        <p:spPr>
          <a:xfrm>
            <a:off x="2070007" y="2345918"/>
            <a:ext cx="8020616" cy="4456989"/>
          </a:xfrm>
          <a:prstGeom prst="rect">
            <a:avLst/>
          </a:prstGeom>
          <a:noFill/>
        </p:spPr>
        <p:txBody>
          <a:bodyPr wrap="square">
            <a:spAutoFit/>
          </a:bodyPr>
          <a:lstStyle/>
          <a:p>
            <a:pPr>
              <a:lnSpc>
                <a:spcPct val="150000"/>
              </a:lnSpc>
            </a:pPr>
            <a:r>
              <a:rPr lang="en-US" sz="1909" b="1" dirty="0">
                <a:latin typeface="Calibir"/>
              </a:rPr>
              <a:t>Recommendations:</a:t>
            </a:r>
          </a:p>
          <a:p>
            <a:pPr marL="311719" indent="-311719">
              <a:lnSpc>
                <a:spcPct val="150000"/>
              </a:lnSpc>
              <a:buFont typeface="Arial" panose="020B0604020202020204" pitchFamily="34" charset="0"/>
              <a:buChar char="•"/>
            </a:pPr>
            <a:r>
              <a:rPr lang="en-US" sz="1909" dirty="0">
                <a:latin typeface="Calibir"/>
              </a:rPr>
              <a:t>Use </a:t>
            </a:r>
            <a:r>
              <a:rPr lang="en-US" sz="1909" b="1" dirty="0">
                <a:latin typeface="Calibir"/>
              </a:rPr>
              <a:t>Anaconda</a:t>
            </a:r>
            <a:r>
              <a:rPr lang="en-US" sz="1909" dirty="0">
                <a:latin typeface="Calibir"/>
              </a:rPr>
              <a:t> if:</a:t>
            </a:r>
          </a:p>
          <a:p>
            <a:pPr marL="599626" lvl="2" indent="-311719">
              <a:lnSpc>
                <a:spcPct val="150000"/>
              </a:lnSpc>
              <a:buFont typeface="Arial" panose="020B0604020202020204" pitchFamily="34" charset="0"/>
              <a:buChar char="•"/>
            </a:pPr>
            <a:r>
              <a:rPr lang="en-US" sz="1909" dirty="0">
                <a:latin typeface="Calibir"/>
              </a:rPr>
              <a:t>You're new to Python/ML</a:t>
            </a:r>
          </a:p>
          <a:p>
            <a:pPr marL="599626" lvl="2" indent="-311719">
              <a:lnSpc>
                <a:spcPct val="150000"/>
              </a:lnSpc>
              <a:buFont typeface="Arial" panose="020B0604020202020204" pitchFamily="34" charset="0"/>
              <a:buChar char="•"/>
            </a:pPr>
            <a:r>
              <a:rPr lang="en-US" sz="1909" dirty="0">
                <a:latin typeface="Calibir"/>
              </a:rPr>
              <a:t>You want a plug-and-play setup with </a:t>
            </a:r>
            <a:r>
              <a:rPr lang="en-US" sz="1909" dirty="0" err="1">
                <a:latin typeface="Calibir"/>
              </a:rPr>
              <a:t>JupyterLab</a:t>
            </a:r>
            <a:endParaRPr lang="en-US" sz="1909" dirty="0">
              <a:latin typeface="Calibir"/>
            </a:endParaRPr>
          </a:p>
          <a:p>
            <a:pPr marL="311719" indent="-311719">
              <a:lnSpc>
                <a:spcPct val="150000"/>
              </a:lnSpc>
              <a:buFont typeface="Arial" panose="020B0604020202020204" pitchFamily="34" charset="0"/>
              <a:buChar char="•"/>
            </a:pPr>
            <a:r>
              <a:rPr lang="en-US" sz="1909" dirty="0">
                <a:latin typeface="Calibir"/>
              </a:rPr>
              <a:t>Use </a:t>
            </a:r>
            <a:r>
              <a:rPr lang="en-US" sz="1909" b="1" dirty="0">
                <a:latin typeface="Calibir"/>
              </a:rPr>
              <a:t>VS Code</a:t>
            </a:r>
            <a:r>
              <a:rPr lang="en-US" sz="1909" dirty="0">
                <a:latin typeface="Calibir"/>
              </a:rPr>
              <a:t> if:</a:t>
            </a:r>
          </a:p>
          <a:p>
            <a:pPr marL="564991" lvl="1" indent="-311719">
              <a:lnSpc>
                <a:spcPct val="150000"/>
              </a:lnSpc>
              <a:buFont typeface="Arial" panose="020B0604020202020204" pitchFamily="34" charset="0"/>
              <a:buChar char="•"/>
            </a:pPr>
            <a:r>
              <a:rPr lang="en-US" sz="1909" dirty="0">
                <a:latin typeface="Calibir"/>
              </a:rPr>
              <a:t>You're already comfortable with Python and want a more advanced, customizable development workflow</a:t>
            </a:r>
          </a:p>
          <a:p>
            <a:pPr marL="311719" indent="-311719">
              <a:lnSpc>
                <a:spcPct val="150000"/>
              </a:lnSpc>
              <a:buFont typeface="Arial" panose="020B0604020202020204" pitchFamily="34" charset="0"/>
              <a:buChar char="•"/>
            </a:pPr>
            <a:r>
              <a:rPr lang="en-US" sz="1909" dirty="0">
                <a:latin typeface="Calibir"/>
              </a:rPr>
              <a:t>Use </a:t>
            </a:r>
            <a:r>
              <a:rPr lang="en-US" sz="1909" b="1" dirty="0">
                <a:latin typeface="Calibir"/>
              </a:rPr>
              <a:t>Google </a:t>
            </a:r>
            <a:r>
              <a:rPr lang="en-US" sz="1909" b="1" dirty="0" err="1">
                <a:latin typeface="Calibir"/>
              </a:rPr>
              <a:t>Colab</a:t>
            </a:r>
            <a:r>
              <a:rPr lang="en-US" sz="1909" dirty="0">
                <a:latin typeface="Calibir"/>
              </a:rPr>
              <a:t> if:</a:t>
            </a:r>
          </a:p>
          <a:p>
            <a:pPr marL="564991" lvl="1" indent="-311719">
              <a:lnSpc>
                <a:spcPct val="150000"/>
              </a:lnSpc>
              <a:buFont typeface="Arial" panose="020B0604020202020204" pitchFamily="34" charset="0"/>
              <a:buChar char="•"/>
            </a:pPr>
            <a:r>
              <a:rPr lang="en-US" sz="1909" dirty="0">
                <a:latin typeface="Calibir"/>
              </a:rPr>
              <a:t>You want to access your code from anywhere at anytime using your Gmail.</a:t>
            </a:r>
          </a:p>
        </p:txBody>
      </p:sp>
    </p:spTree>
    <p:extLst>
      <p:ext uri="{BB962C8B-B14F-4D97-AF65-F5344CB8AC3E}">
        <p14:creationId xmlns:p14="http://schemas.microsoft.com/office/powerpoint/2010/main" val="421553456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FA9CC5-0445-BB57-62DA-6D97F6CDB411}"/>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A8CF794D-73F8-6682-561E-6030DA1D99C8}"/>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7BED7407-A9D7-6C49-9FF2-15E75AA36E4E}"/>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Visual Studio Code</a:t>
            </a:r>
            <a:endParaRPr lang="en-US" altLang="en-US" sz="1909" dirty="0">
              <a:highlight>
                <a:srgbClr val="00FF00"/>
              </a:highlight>
              <a:latin typeface="+mj-lt"/>
            </a:endParaRPr>
          </a:p>
        </p:txBody>
      </p:sp>
      <p:sp>
        <p:nvSpPr>
          <p:cNvPr id="7" name="TextBox 6">
            <a:extLst>
              <a:ext uri="{FF2B5EF4-FFF2-40B4-BE49-F238E27FC236}">
                <a16:creationId xmlns:a16="http://schemas.microsoft.com/office/drawing/2014/main" id="{719C488E-A26C-72AF-261D-CEB601A56FDE}"/>
              </a:ext>
            </a:extLst>
          </p:cNvPr>
          <p:cNvSpPr txBox="1"/>
          <p:nvPr/>
        </p:nvSpPr>
        <p:spPr>
          <a:xfrm>
            <a:off x="1939636" y="540274"/>
            <a:ext cx="8020616" cy="6351675"/>
          </a:xfrm>
          <a:prstGeom prst="rect">
            <a:avLst/>
          </a:prstGeom>
          <a:noFill/>
        </p:spPr>
        <p:txBody>
          <a:bodyPr wrap="square">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Test in terminal:</a:t>
            </a:r>
          </a:p>
          <a:p>
            <a:pPr defTabSz="623438" eaLnBrk="0" fontAlgn="base" hangingPunct="0">
              <a:lnSpc>
                <a:spcPct val="150000"/>
              </a:lnSpc>
              <a:spcBef>
                <a:spcPct val="0"/>
              </a:spcBef>
              <a:spcAft>
                <a:spcPct val="0"/>
              </a:spcAft>
            </a:pPr>
            <a:r>
              <a:rPr lang="en-US" altLang="en-US" sz="1705" dirty="0">
                <a:latin typeface="+mj-lt"/>
              </a:rPr>
              <a:t>python --version </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have </a:t>
            </a:r>
            <a:r>
              <a:rPr lang="en-US" altLang="en-US" sz="1705" b="1" dirty="0" err="1">
                <a:latin typeface="+mj-lt"/>
              </a:rPr>
              <a:t>Jupyter</a:t>
            </a:r>
            <a:r>
              <a:rPr lang="en-US" altLang="en-US" sz="1705" b="1" dirty="0">
                <a:latin typeface="+mj-lt"/>
              </a:rPr>
              <a:t> support in VS Code</a:t>
            </a:r>
            <a:br>
              <a:rPr lang="en-US" altLang="en-US" sz="1705" dirty="0">
                <a:latin typeface="+mj-lt"/>
              </a:rPr>
            </a:br>
            <a:r>
              <a:rPr lang="en-US" altLang="en-US" sz="1705" dirty="0">
                <a:latin typeface="+mj-lt"/>
              </a:rPr>
              <a:t>Make sure you have the </a:t>
            </a:r>
            <a:r>
              <a:rPr lang="en-US" altLang="en-US" sz="1705" b="1" dirty="0" err="1">
                <a:latin typeface="+mj-lt"/>
              </a:rPr>
              <a:t>Jupyter</a:t>
            </a:r>
            <a:r>
              <a:rPr lang="en-US" altLang="en-US" sz="1705" b="1" dirty="0">
                <a:latin typeface="+mj-lt"/>
              </a:rPr>
              <a:t> extension</a:t>
            </a:r>
            <a:r>
              <a:rPr lang="en-US" altLang="en-US" sz="1705" dirty="0">
                <a:latin typeface="+mj-lt"/>
              </a:rPr>
              <a:t> installed</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In VS Code → Extensions (Ctrl + Shift + X) → Search for </a:t>
            </a:r>
            <a:r>
              <a:rPr lang="en-US" altLang="en-US" sz="1705" b="1" dirty="0">
                <a:latin typeface="+mj-lt"/>
              </a:rPr>
              <a:t>"</a:t>
            </a:r>
            <a:r>
              <a:rPr lang="en-US" altLang="en-US" sz="1705" b="1" dirty="0" err="1">
                <a:latin typeface="+mj-lt"/>
              </a:rPr>
              <a:t>Jupyter</a:t>
            </a:r>
            <a:r>
              <a:rPr lang="en-US" altLang="en-US" sz="1705" b="1" dirty="0">
                <a:latin typeface="+mj-lt"/>
              </a:rPr>
              <a:t>"</a:t>
            </a:r>
            <a:r>
              <a:rPr lang="en-US" altLang="en-US" sz="1705" dirty="0">
                <a:latin typeface="+mj-lt"/>
              </a:rPr>
              <a:t> → Install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Make sure you have the required ML libraries installed</a:t>
            </a:r>
            <a:r>
              <a:rPr lang="en-US" altLang="en-US" sz="1705" dirty="0">
                <a:latin typeface="+mj-lt"/>
              </a:rPr>
              <a:t>, such 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numpy</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pandas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matplotlib</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scikit-learn</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seaborn (optional but useful)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jupyter</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openml</a:t>
            </a:r>
            <a:r>
              <a:rPr lang="en-US" altLang="en-US" sz="1705" dirty="0">
                <a:latin typeface="+mj-lt"/>
              </a:rPr>
              <a:t> (optional for datasets)</a:t>
            </a:r>
          </a:p>
          <a:p>
            <a:pPr defTabSz="623438" eaLnBrk="0" fontAlgn="base" hangingPunct="0">
              <a:lnSpc>
                <a:spcPct val="150000"/>
              </a:lnSpc>
              <a:spcBef>
                <a:spcPct val="0"/>
              </a:spcBef>
              <a:spcAft>
                <a:spcPct val="0"/>
              </a:spcAft>
            </a:pPr>
            <a:r>
              <a:rPr lang="en-US" altLang="en-US" sz="1705" dirty="0">
                <a:latin typeface="+mj-lt"/>
              </a:rPr>
              <a:t>Run this in terminal to install them all:</a:t>
            </a:r>
          </a:p>
          <a:p>
            <a:pPr defTabSz="623438" eaLnBrk="0" fontAlgn="base" hangingPunct="0">
              <a:lnSpc>
                <a:spcPct val="150000"/>
              </a:lnSpc>
              <a:spcBef>
                <a:spcPct val="0"/>
              </a:spcBef>
              <a:spcAft>
                <a:spcPct val="0"/>
              </a:spcAft>
            </a:pPr>
            <a:r>
              <a:rPr lang="en-US" altLang="en-US" sz="1705" dirty="0">
                <a:highlight>
                  <a:srgbClr val="FFFF00"/>
                </a:highlight>
                <a:latin typeface="+mj-lt"/>
              </a:rPr>
              <a:t>pip install </a:t>
            </a:r>
            <a:r>
              <a:rPr lang="en-US" altLang="en-US" sz="1705" dirty="0" err="1">
                <a:highlight>
                  <a:srgbClr val="FFFF00"/>
                </a:highlight>
                <a:latin typeface="+mj-lt"/>
              </a:rPr>
              <a:t>numpy</a:t>
            </a:r>
            <a:r>
              <a:rPr lang="en-US" altLang="en-US" sz="1705" dirty="0">
                <a:highlight>
                  <a:srgbClr val="FFFF00"/>
                </a:highlight>
                <a:latin typeface="+mj-lt"/>
              </a:rPr>
              <a:t> pandas matplotlib scikit-learn seaborn </a:t>
            </a:r>
            <a:r>
              <a:rPr lang="en-US" altLang="en-US" sz="1705" dirty="0" err="1">
                <a:highlight>
                  <a:srgbClr val="FFFF00"/>
                </a:highlight>
                <a:latin typeface="+mj-lt"/>
              </a:rPr>
              <a:t>jupyter</a:t>
            </a:r>
            <a:r>
              <a:rPr lang="en-US" altLang="en-US" sz="1705" dirty="0">
                <a:highlight>
                  <a:srgbClr val="FFFF00"/>
                </a:highlight>
                <a:latin typeface="+mj-lt"/>
              </a:rPr>
              <a:t> </a:t>
            </a:r>
          </a:p>
          <a:p>
            <a:pPr marL="233789" indent="-23378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can run .</a:t>
            </a:r>
            <a:r>
              <a:rPr lang="en-US" altLang="en-US" sz="1705" b="1" dirty="0" err="1">
                <a:latin typeface="+mj-lt"/>
              </a:rPr>
              <a:t>ipynb</a:t>
            </a:r>
            <a:r>
              <a:rPr lang="en-US" altLang="en-US" sz="1705" b="1" dirty="0">
                <a:latin typeface="+mj-lt"/>
              </a:rPr>
              <a:t> notebooks in VS Code</a:t>
            </a:r>
            <a:r>
              <a:rPr lang="en-US" altLang="en-US" sz="1705" dirty="0">
                <a:latin typeface="+mj-lt"/>
              </a:rPr>
              <a:t> and execute Python code without issues.</a:t>
            </a:r>
          </a:p>
        </p:txBody>
      </p:sp>
      <p:pic>
        <p:nvPicPr>
          <p:cNvPr id="9" name="Picture 8">
            <a:extLst>
              <a:ext uri="{FF2B5EF4-FFF2-40B4-BE49-F238E27FC236}">
                <a16:creationId xmlns:a16="http://schemas.microsoft.com/office/drawing/2014/main" id="{7CD09C10-D2F1-4471-C241-7EF9339B8DFE}"/>
              </a:ext>
            </a:extLst>
          </p:cNvPr>
          <p:cNvPicPr>
            <a:picLocks noChangeAspect="1"/>
          </p:cNvPicPr>
          <p:nvPr/>
        </p:nvPicPr>
        <p:blipFill>
          <a:blip r:embed="rId2"/>
          <a:srcRect r="50000" b="63333"/>
          <a:stretch>
            <a:fillRect/>
          </a:stretch>
        </p:blipFill>
        <p:spPr>
          <a:xfrm>
            <a:off x="3602182" y="2909455"/>
            <a:ext cx="6650181" cy="1371600"/>
          </a:xfrm>
          <a:prstGeom prst="rect">
            <a:avLst/>
          </a:prstGeom>
        </p:spPr>
      </p:pic>
    </p:spTree>
    <p:extLst>
      <p:ext uri="{BB962C8B-B14F-4D97-AF65-F5344CB8AC3E}">
        <p14:creationId xmlns:p14="http://schemas.microsoft.com/office/powerpoint/2010/main" val="15031162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B2464D-8F63-780C-618D-F1C65AC62AB0}"/>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0A74214A-754A-5C3F-4298-85DA78C27259}"/>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BD369E19-7F71-5750-B77D-17C6F78881CC}"/>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Visual Studio Code</a:t>
            </a:r>
            <a:endParaRPr lang="en-US" altLang="en-US" sz="1909" dirty="0">
              <a:highlight>
                <a:srgbClr val="00FF00"/>
              </a:highlight>
              <a:latin typeface="+mj-lt"/>
            </a:endParaRPr>
          </a:p>
        </p:txBody>
      </p:sp>
      <p:sp>
        <p:nvSpPr>
          <p:cNvPr id="7" name="TextBox 6">
            <a:extLst>
              <a:ext uri="{FF2B5EF4-FFF2-40B4-BE49-F238E27FC236}">
                <a16:creationId xmlns:a16="http://schemas.microsoft.com/office/drawing/2014/main" id="{50B9EE82-F361-244B-7085-7F7F55F213D4}"/>
              </a:ext>
            </a:extLst>
          </p:cNvPr>
          <p:cNvSpPr txBox="1"/>
          <p:nvPr/>
        </p:nvSpPr>
        <p:spPr>
          <a:xfrm>
            <a:off x="1939636" y="540274"/>
            <a:ext cx="8020616" cy="6351675"/>
          </a:xfrm>
          <a:prstGeom prst="rect">
            <a:avLst/>
          </a:prstGeom>
          <a:noFill/>
        </p:spPr>
        <p:txBody>
          <a:bodyPr wrap="square">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Test in terminal:</a:t>
            </a:r>
          </a:p>
          <a:p>
            <a:pPr defTabSz="623438" eaLnBrk="0" fontAlgn="base" hangingPunct="0">
              <a:lnSpc>
                <a:spcPct val="150000"/>
              </a:lnSpc>
              <a:spcBef>
                <a:spcPct val="0"/>
              </a:spcBef>
              <a:spcAft>
                <a:spcPct val="0"/>
              </a:spcAft>
            </a:pPr>
            <a:r>
              <a:rPr lang="en-US" altLang="en-US" sz="1705" dirty="0">
                <a:latin typeface="+mj-lt"/>
              </a:rPr>
              <a:t>python --version </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have </a:t>
            </a:r>
            <a:r>
              <a:rPr lang="en-US" altLang="en-US" sz="1705" b="1" dirty="0" err="1">
                <a:latin typeface="+mj-lt"/>
              </a:rPr>
              <a:t>Jupyter</a:t>
            </a:r>
            <a:r>
              <a:rPr lang="en-US" altLang="en-US" sz="1705" b="1" dirty="0">
                <a:latin typeface="+mj-lt"/>
              </a:rPr>
              <a:t> support in VS Code</a:t>
            </a:r>
            <a:br>
              <a:rPr lang="en-US" altLang="en-US" sz="1705" dirty="0">
                <a:latin typeface="+mj-lt"/>
              </a:rPr>
            </a:br>
            <a:r>
              <a:rPr lang="en-US" altLang="en-US" sz="1705" dirty="0">
                <a:latin typeface="+mj-lt"/>
              </a:rPr>
              <a:t>Make sure you have the </a:t>
            </a:r>
            <a:r>
              <a:rPr lang="en-US" altLang="en-US" sz="1705" b="1" dirty="0" err="1">
                <a:latin typeface="+mj-lt"/>
              </a:rPr>
              <a:t>Jupyter</a:t>
            </a:r>
            <a:r>
              <a:rPr lang="en-US" altLang="en-US" sz="1705" b="1" dirty="0">
                <a:latin typeface="+mj-lt"/>
              </a:rPr>
              <a:t> extension</a:t>
            </a:r>
            <a:r>
              <a:rPr lang="en-US" altLang="en-US" sz="1705" dirty="0">
                <a:latin typeface="+mj-lt"/>
              </a:rPr>
              <a:t> installed</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In VS Code → Extensions (Ctrl + Shift + X) → Search for </a:t>
            </a:r>
            <a:r>
              <a:rPr lang="en-US" altLang="en-US" sz="1705" b="1" dirty="0">
                <a:latin typeface="+mj-lt"/>
              </a:rPr>
              <a:t>"</a:t>
            </a:r>
            <a:r>
              <a:rPr lang="en-US" altLang="en-US" sz="1705" b="1" dirty="0" err="1">
                <a:latin typeface="+mj-lt"/>
              </a:rPr>
              <a:t>Jupyter</a:t>
            </a:r>
            <a:r>
              <a:rPr lang="en-US" altLang="en-US" sz="1705" b="1" dirty="0">
                <a:latin typeface="+mj-lt"/>
              </a:rPr>
              <a:t>"</a:t>
            </a:r>
            <a:r>
              <a:rPr lang="en-US" altLang="en-US" sz="1705" dirty="0">
                <a:latin typeface="+mj-lt"/>
              </a:rPr>
              <a:t> → Install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Make sure you have the required ML libraries installed</a:t>
            </a:r>
            <a:r>
              <a:rPr lang="en-US" altLang="en-US" sz="1705" dirty="0">
                <a:latin typeface="+mj-lt"/>
              </a:rPr>
              <a:t>, such 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numpy</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pandas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matplotlib</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scikit-learn</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seaborn (optional but useful)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jupyter</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openml</a:t>
            </a:r>
            <a:r>
              <a:rPr lang="en-US" altLang="en-US" sz="1705" dirty="0">
                <a:latin typeface="+mj-lt"/>
              </a:rPr>
              <a:t> (optional for datasets)</a:t>
            </a:r>
          </a:p>
          <a:p>
            <a:pPr defTabSz="623438" eaLnBrk="0" fontAlgn="base" hangingPunct="0">
              <a:lnSpc>
                <a:spcPct val="150000"/>
              </a:lnSpc>
              <a:spcBef>
                <a:spcPct val="0"/>
              </a:spcBef>
              <a:spcAft>
                <a:spcPct val="0"/>
              </a:spcAft>
            </a:pPr>
            <a:r>
              <a:rPr lang="en-US" altLang="en-US" sz="1705" dirty="0">
                <a:latin typeface="+mj-lt"/>
              </a:rPr>
              <a:t>Run this in terminal to install them all:</a:t>
            </a:r>
          </a:p>
          <a:p>
            <a:pPr defTabSz="623438" eaLnBrk="0" fontAlgn="base" hangingPunct="0">
              <a:lnSpc>
                <a:spcPct val="150000"/>
              </a:lnSpc>
              <a:spcBef>
                <a:spcPct val="0"/>
              </a:spcBef>
              <a:spcAft>
                <a:spcPct val="0"/>
              </a:spcAft>
            </a:pPr>
            <a:r>
              <a:rPr lang="en-US" altLang="en-US" sz="1705" dirty="0">
                <a:highlight>
                  <a:srgbClr val="FFFF00"/>
                </a:highlight>
                <a:latin typeface="+mj-lt"/>
              </a:rPr>
              <a:t>pip install </a:t>
            </a:r>
            <a:r>
              <a:rPr lang="en-US" altLang="en-US" sz="1705" dirty="0" err="1">
                <a:highlight>
                  <a:srgbClr val="FFFF00"/>
                </a:highlight>
                <a:latin typeface="+mj-lt"/>
              </a:rPr>
              <a:t>numpy</a:t>
            </a:r>
            <a:r>
              <a:rPr lang="en-US" altLang="en-US" sz="1705" dirty="0">
                <a:highlight>
                  <a:srgbClr val="FFFF00"/>
                </a:highlight>
                <a:latin typeface="+mj-lt"/>
              </a:rPr>
              <a:t> pandas matplotlib scikit-learn seaborn </a:t>
            </a:r>
            <a:r>
              <a:rPr lang="en-US" altLang="en-US" sz="1705" dirty="0" err="1">
                <a:highlight>
                  <a:srgbClr val="FFFF00"/>
                </a:highlight>
                <a:latin typeface="+mj-lt"/>
              </a:rPr>
              <a:t>jupyter</a:t>
            </a:r>
            <a:r>
              <a:rPr lang="en-US" altLang="en-US" sz="1705" dirty="0">
                <a:highlight>
                  <a:srgbClr val="FFFF00"/>
                </a:highlight>
                <a:latin typeface="+mj-lt"/>
              </a:rPr>
              <a:t> </a:t>
            </a:r>
          </a:p>
          <a:p>
            <a:pPr marL="233789" indent="-23378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can run .</a:t>
            </a:r>
            <a:r>
              <a:rPr lang="en-US" altLang="en-US" sz="1705" b="1" dirty="0" err="1">
                <a:latin typeface="+mj-lt"/>
              </a:rPr>
              <a:t>ipynb</a:t>
            </a:r>
            <a:r>
              <a:rPr lang="en-US" altLang="en-US" sz="1705" b="1" dirty="0">
                <a:latin typeface="+mj-lt"/>
              </a:rPr>
              <a:t> notebooks in VS Code</a:t>
            </a:r>
            <a:r>
              <a:rPr lang="en-US" altLang="en-US" sz="1705" dirty="0">
                <a:latin typeface="+mj-lt"/>
              </a:rPr>
              <a:t> and execute Python code without issues.</a:t>
            </a:r>
          </a:p>
        </p:txBody>
      </p:sp>
      <p:pic>
        <p:nvPicPr>
          <p:cNvPr id="11" name="Picture 10">
            <a:extLst>
              <a:ext uri="{FF2B5EF4-FFF2-40B4-BE49-F238E27FC236}">
                <a16:creationId xmlns:a16="http://schemas.microsoft.com/office/drawing/2014/main" id="{7FFA8FB7-ABC8-185C-E6C9-D8B714161C1C}"/>
              </a:ext>
            </a:extLst>
          </p:cNvPr>
          <p:cNvPicPr>
            <a:picLocks noChangeAspect="1"/>
          </p:cNvPicPr>
          <p:nvPr/>
        </p:nvPicPr>
        <p:blipFill>
          <a:blip r:embed="rId2"/>
          <a:srcRect l="3515" t="4400" r="1874" b="61111"/>
          <a:stretch>
            <a:fillRect/>
          </a:stretch>
        </p:blipFill>
        <p:spPr>
          <a:xfrm>
            <a:off x="3394363" y="2952926"/>
            <a:ext cx="6857999" cy="1406234"/>
          </a:xfrm>
          <a:prstGeom prst="rect">
            <a:avLst/>
          </a:prstGeom>
        </p:spPr>
      </p:pic>
    </p:spTree>
    <p:extLst>
      <p:ext uri="{BB962C8B-B14F-4D97-AF65-F5344CB8AC3E}">
        <p14:creationId xmlns:p14="http://schemas.microsoft.com/office/powerpoint/2010/main" val="1115231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1CD455-D7E5-6A79-5981-3279E7EDC4F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8517C1-1E5A-E6FF-133E-A657D8BE0C7C}"/>
              </a:ext>
            </a:extLst>
          </p:cNvPr>
          <p:cNvSpPr>
            <a:spLocks noGrp="1"/>
          </p:cNvSpPr>
          <p:nvPr>
            <p:ph idx="1"/>
          </p:nvPr>
        </p:nvSpPr>
        <p:spPr>
          <a:xfrm>
            <a:off x="2141035" y="780586"/>
            <a:ext cx="8301502" cy="1226634"/>
          </a:xfrm>
        </p:spPr>
        <p:txBody>
          <a:bodyPr>
            <a:noAutofit/>
          </a:bodyPr>
          <a:lstStyle/>
          <a:p>
            <a:pPr>
              <a:lnSpc>
                <a:spcPct val="150000"/>
              </a:lnSpc>
            </a:pPr>
            <a:r>
              <a:rPr lang="en-US" sz="2000" b="1" dirty="0"/>
              <a:t>Job Roles in Australia</a:t>
            </a:r>
          </a:p>
          <a:p>
            <a:pPr>
              <a:lnSpc>
                <a:spcPct val="150000"/>
              </a:lnSpc>
            </a:pPr>
            <a:r>
              <a:rPr lang="en-US" sz="2000" b="1">
                <a:hlinkClick r:id="rId2"/>
              </a:rPr>
              <a:t>Junior Software Developer</a:t>
            </a:r>
            <a:endParaRPr lang="en-US" sz="2000" dirty="0"/>
          </a:p>
        </p:txBody>
      </p:sp>
      <p:sp>
        <p:nvSpPr>
          <p:cNvPr id="7" name="Title 1">
            <a:extLst>
              <a:ext uri="{FF2B5EF4-FFF2-40B4-BE49-F238E27FC236}">
                <a16:creationId xmlns:a16="http://schemas.microsoft.com/office/drawing/2014/main" id="{77907DF8-0ABF-B914-787A-065C050C99FC}"/>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pic>
        <p:nvPicPr>
          <p:cNvPr id="5" name="Picture 4">
            <a:extLst>
              <a:ext uri="{FF2B5EF4-FFF2-40B4-BE49-F238E27FC236}">
                <a16:creationId xmlns:a16="http://schemas.microsoft.com/office/drawing/2014/main" id="{DD7AF909-9378-1EDC-7718-C249CF7DDBD2}"/>
              </a:ext>
            </a:extLst>
          </p:cNvPr>
          <p:cNvPicPr>
            <a:picLocks noChangeAspect="1"/>
          </p:cNvPicPr>
          <p:nvPr/>
        </p:nvPicPr>
        <p:blipFill>
          <a:blip r:embed="rId3"/>
          <a:srcRect b="11382"/>
          <a:stretch>
            <a:fillRect/>
          </a:stretch>
        </p:blipFill>
        <p:spPr>
          <a:xfrm>
            <a:off x="1266303" y="1847840"/>
            <a:ext cx="10050965" cy="5010160"/>
          </a:xfrm>
          <a:prstGeom prst="rect">
            <a:avLst/>
          </a:prstGeom>
        </p:spPr>
      </p:pic>
    </p:spTree>
    <p:extLst>
      <p:ext uri="{BB962C8B-B14F-4D97-AF65-F5344CB8AC3E}">
        <p14:creationId xmlns:p14="http://schemas.microsoft.com/office/powerpoint/2010/main" val="295290555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B9967-4F55-1CA2-A020-076EC7199C68}"/>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4192D5EA-F776-8BF8-748D-ED8F3E464470}"/>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0C53270F-39D2-E990-65C5-EE9B7EC6F3AB}"/>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4" name="Picture 3">
            <a:extLst>
              <a:ext uri="{FF2B5EF4-FFF2-40B4-BE49-F238E27FC236}">
                <a16:creationId xmlns:a16="http://schemas.microsoft.com/office/drawing/2014/main" id="{8D336EB6-F680-8A3E-9AA0-A6BCE3546E0F}"/>
              </a:ext>
            </a:extLst>
          </p:cNvPr>
          <p:cNvPicPr>
            <a:picLocks noChangeAspect="1"/>
          </p:cNvPicPr>
          <p:nvPr/>
        </p:nvPicPr>
        <p:blipFill>
          <a:blip r:embed="rId2"/>
          <a:srcRect b="15556"/>
          <a:stretch>
            <a:fillRect/>
          </a:stretch>
        </p:blipFill>
        <p:spPr>
          <a:xfrm>
            <a:off x="1939637" y="1091046"/>
            <a:ext cx="8312727" cy="3948545"/>
          </a:xfrm>
          <a:prstGeom prst="rect">
            <a:avLst/>
          </a:prstGeom>
        </p:spPr>
      </p:pic>
    </p:spTree>
    <p:extLst>
      <p:ext uri="{BB962C8B-B14F-4D97-AF65-F5344CB8AC3E}">
        <p14:creationId xmlns:p14="http://schemas.microsoft.com/office/powerpoint/2010/main" val="37117711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3530C-F8F9-717C-DD1F-9636AFFD6C1B}"/>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C4192ED4-A84E-C59E-907D-436A5B0586ED}"/>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0025EF01-ECC1-1C0B-A87E-09DBD7E0AD4F}"/>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7" name="Picture 6">
            <a:extLst>
              <a:ext uri="{FF2B5EF4-FFF2-40B4-BE49-F238E27FC236}">
                <a16:creationId xmlns:a16="http://schemas.microsoft.com/office/drawing/2014/main" id="{FCD10B5F-0DFA-7A6D-3D8A-39E33AAACFB8}"/>
              </a:ext>
            </a:extLst>
          </p:cNvPr>
          <p:cNvPicPr>
            <a:picLocks noChangeAspect="1"/>
          </p:cNvPicPr>
          <p:nvPr/>
        </p:nvPicPr>
        <p:blipFill>
          <a:blip r:embed="rId2"/>
          <a:srcRect b="10000"/>
          <a:stretch>
            <a:fillRect/>
          </a:stretch>
        </p:blipFill>
        <p:spPr>
          <a:xfrm>
            <a:off x="1939637" y="1091046"/>
            <a:ext cx="8312727" cy="4208318"/>
          </a:xfrm>
          <a:prstGeom prst="rect">
            <a:avLst/>
          </a:prstGeom>
        </p:spPr>
      </p:pic>
      <p:sp>
        <p:nvSpPr>
          <p:cNvPr id="8" name="Rectangle: Rounded Corners 7">
            <a:extLst>
              <a:ext uri="{FF2B5EF4-FFF2-40B4-BE49-F238E27FC236}">
                <a16:creationId xmlns:a16="http://schemas.microsoft.com/office/drawing/2014/main" id="{EF527D8A-2357-7F87-A94C-3DF19B667BE4}"/>
              </a:ext>
            </a:extLst>
          </p:cNvPr>
          <p:cNvSpPr/>
          <p:nvPr/>
        </p:nvSpPr>
        <p:spPr>
          <a:xfrm>
            <a:off x="2303318" y="2130137"/>
            <a:ext cx="1402773" cy="21578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1227"/>
          </a:p>
        </p:txBody>
      </p:sp>
    </p:spTree>
    <p:extLst>
      <p:ext uri="{BB962C8B-B14F-4D97-AF65-F5344CB8AC3E}">
        <p14:creationId xmlns:p14="http://schemas.microsoft.com/office/powerpoint/2010/main" val="241765712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2175E5-99D3-EA04-E584-3E33A4128885}"/>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C5F51836-117E-B896-CBE5-307A5284AA8C}"/>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B926B1EF-A4EE-128C-F173-84C7B5318B3F}"/>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10" name="Picture 9">
            <a:extLst>
              <a:ext uri="{FF2B5EF4-FFF2-40B4-BE49-F238E27FC236}">
                <a16:creationId xmlns:a16="http://schemas.microsoft.com/office/drawing/2014/main" id="{631C66EA-D3E7-3983-FAEE-E96252C5201A}"/>
              </a:ext>
            </a:extLst>
          </p:cNvPr>
          <p:cNvPicPr>
            <a:picLocks noChangeAspect="1"/>
          </p:cNvPicPr>
          <p:nvPr/>
        </p:nvPicPr>
        <p:blipFill>
          <a:blip r:embed="rId2"/>
          <a:srcRect b="36666"/>
          <a:stretch>
            <a:fillRect/>
          </a:stretch>
        </p:blipFill>
        <p:spPr>
          <a:xfrm>
            <a:off x="375581" y="988973"/>
            <a:ext cx="11440838" cy="4075800"/>
          </a:xfrm>
          <a:prstGeom prst="rect">
            <a:avLst/>
          </a:prstGeom>
        </p:spPr>
      </p:pic>
    </p:spTree>
    <p:extLst>
      <p:ext uri="{BB962C8B-B14F-4D97-AF65-F5344CB8AC3E}">
        <p14:creationId xmlns:p14="http://schemas.microsoft.com/office/powerpoint/2010/main" val="312073972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DDFA07-CCF2-ED0C-448A-49564AB0E8A7}"/>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1D849D53-2D94-1E56-C49C-917EE3F0CFFF}"/>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1109F82B-FA7A-6C8A-F9B2-5CDE38F6B953}"/>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4" name="Picture 3">
            <a:extLst>
              <a:ext uri="{FF2B5EF4-FFF2-40B4-BE49-F238E27FC236}">
                <a16:creationId xmlns:a16="http://schemas.microsoft.com/office/drawing/2014/main" id="{0CF86E24-9661-E6A4-DA3B-3FFC56712875}"/>
              </a:ext>
            </a:extLst>
          </p:cNvPr>
          <p:cNvPicPr>
            <a:picLocks noChangeAspect="1"/>
          </p:cNvPicPr>
          <p:nvPr/>
        </p:nvPicPr>
        <p:blipFill>
          <a:blip r:embed="rId2"/>
          <a:srcRect b="18889"/>
          <a:stretch>
            <a:fillRect/>
          </a:stretch>
        </p:blipFill>
        <p:spPr>
          <a:xfrm>
            <a:off x="1939637" y="1091045"/>
            <a:ext cx="8312727" cy="3792682"/>
          </a:xfrm>
          <a:prstGeom prst="rect">
            <a:avLst/>
          </a:prstGeom>
        </p:spPr>
      </p:pic>
    </p:spTree>
    <p:extLst>
      <p:ext uri="{BB962C8B-B14F-4D97-AF65-F5344CB8AC3E}">
        <p14:creationId xmlns:p14="http://schemas.microsoft.com/office/powerpoint/2010/main" val="16972302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2F40FD-3B29-D325-7AE8-8DD5ACCE04D8}"/>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271DC510-3D0E-BE7C-E9F9-88BF45D80305}"/>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4F115927-2C31-FDAB-454F-FA83EECB5AED}"/>
              </a:ext>
            </a:extLst>
          </p:cNvPr>
          <p:cNvSpPr>
            <a:spLocks noChangeArrowheads="1"/>
          </p:cNvSpPr>
          <p:nvPr/>
        </p:nvSpPr>
        <p:spPr bwMode="auto">
          <a:xfrm>
            <a:off x="2070008" y="1031990"/>
            <a:ext cx="7974538" cy="902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Anaconda – Follow these steps: </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latin typeface="+mj-lt"/>
              </a:rPr>
              <a:t>Windows/Mac/Linux</a:t>
            </a:r>
            <a:endParaRPr lang="en-US" altLang="en-US" sz="1909" dirty="0">
              <a:latin typeface="+mj-lt"/>
            </a:endParaRPr>
          </a:p>
        </p:txBody>
      </p:sp>
      <p:sp>
        <p:nvSpPr>
          <p:cNvPr id="7" name="TextBox 6">
            <a:extLst>
              <a:ext uri="{FF2B5EF4-FFF2-40B4-BE49-F238E27FC236}">
                <a16:creationId xmlns:a16="http://schemas.microsoft.com/office/drawing/2014/main" id="{0DDF7574-26D6-C416-1A62-46B6774E2E2F}"/>
              </a:ext>
            </a:extLst>
          </p:cNvPr>
          <p:cNvSpPr txBox="1"/>
          <p:nvPr/>
        </p:nvSpPr>
        <p:spPr>
          <a:xfrm>
            <a:off x="2070007" y="2345918"/>
            <a:ext cx="8020616" cy="490712"/>
          </a:xfrm>
          <a:prstGeom prst="rect">
            <a:avLst/>
          </a:prstGeom>
          <a:noFill/>
        </p:spPr>
        <p:txBody>
          <a:bodyPr wrap="square">
            <a:spAutoFit/>
          </a:bodyPr>
          <a:lstStyle/>
          <a:p>
            <a:pPr>
              <a:lnSpc>
                <a:spcPct val="150000"/>
              </a:lnSpc>
              <a:buNone/>
            </a:pPr>
            <a:r>
              <a:rPr lang="en-US" sz="1909" dirty="0">
                <a:latin typeface="+mj-lt"/>
              </a:rPr>
              <a:t>Distribution Installers → Windows / Mac / Linux (based on their OS)</a:t>
            </a:r>
          </a:p>
        </p:txBody>
      </p:sp>
      <p:pic>
        <p:nvPicPr>
          <p:cNvPr id="9" name="Picture 8">
            <a:extLst>
              <a:ext uri="{FF2B5EF4-FFF2-40B4-BE49-F238E27FC236}">
                <a16:creationId xmlns:a16="http://schemas.microsoft.com/office/drawing/2014/main" id="{605C03F5-3E2D-7DA6-D582-CDE7FC84264F}"/>
              </a:ext>
            </a:extLst>
          </p:cNvPr>
          <p:cNvPicPr>
            <a:picLocks noChangeAspect="1"/>
          </p:cNvPicPr>
          <p:nvPr/>
        </p:nvPicPr>
        <p:blipFill>
          <a:blip r:embed="rId2"/>
          <a:srcRect t="7513" b="11111"/>
          <a:stretch>
            <a:fillRect/>
          </a:stretch>
        </p:blipFill>
        <p:spPr>
          <a:xfrm>
            <a:off x="1939637" y="2070229"/>
            <a:ext cx="8312727" cy="3805065"/>
          </a:xfrm>
          <a:prstGeom prst="rect">
            <a:avLst/>
          </a:prstGeom>
        </p:spPr>
      </p:pic>
    </p:spTree>
    <p:extLst>
      <p:ext uri="{BB962C8B-B14F-4D97-AF65-F5344CB8AC3E}">
        <p14:creationId xmlns:p14="http://schemas.microsoft.com/office/powerpoint/2010/main" val="119144011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4C14D5-09B4-85F2-12C5-03DF14F334FD}"/>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96DC36C0-D9E2-9EB8-4D51-D7A9F9C73A9F}"/>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9522375C-F7A8-28EF-B360-66F9C291FB03}"/>
              </a:ext>
            </a:extLst>
          </p:cNvPr>
          <p:cNvSpPr>
            <a:spLocks noChangeArrowheads="1"/>
          </p:cNvSpPr>
          <p:nvPr/>
        </p:nvSpPr>
        <p:spPr bwMode="auto">
          <a:xfrm>
            <a:off x="2070007" y="127400"/>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rPr>
              <a:t>If you use Anaconda – Follow these steps: </a:t>
            </a:r>
          </a:p>
        </p:txBody>
      </p:sp>
      <p:sp>
        <p:nvSpPr>
          <p:cNvPr id="7" name="TextBox 6">
            <a:extLst>
              <a:ext uri="{FF2B5EF4-FFF2-40B4-BE49-F238E27FC236}">
                <a16:creationId xmlns:a16="http://schemas.microsoft.com/office/drawing/2014/main" id="{302CE003-848D-4C18-644C-35CD6ADE758B}"/>
              </a:ext>
            </a:extLst>
          </p:cNvPr>
          <p:cNvSpPr txBox="1"/>
          <p:nvPr/>
        </p:nvSpPr>
        <p:spPr>
          <a:xfrm>
            <a:off x="2085692" y="1039633"/>
            <a:ext cx="8020616" cy="5196166"/>
          </a:xfrm>
          <a:prstGeom prst="rect">
            <a:avLst/>
          </a:prstGeom>
          <a:noFill/>
        </p:spPr>
        <p:txBody>
          <a:bodyPr wrap="square">
            <a:spAutoFit/>
          </a:bodyPr>
          <a:lstStyle/>
          <a:p>
            <a:pPr marL="350684" indent="-350684" defTabSz="623438" eaLnBrk="0" fontAlgn="base" hangingPunct="0">
              <a:lnSpc>
                <a:spcPct val="150000"/>
              </a:lnSpc>
              <a:spcBef>
                <a:spcPct val="0"/>
              </a:spcBef>
              <a:spcAft>
                <a:spcPct val="0"/>
              </a:spcAft>
              <a:buFont typeface="+mj-lt"/>
              <a:buAutoNum type="arabicPeriod" startAt="3"/>
            </a:pPr>
            <a:r>
              <a:rPr lang="en-US" altLang="en-US" sz="2800" b="1" dirty="0">
                <a:latin typeface="Calibir"/>
              </a:rPr>
              <a:t>Launch </a:t>
            </a:r>
            <a:r>
              <a:rPr lang="en-US" altLang="en-US" sz="2800" b="1" dirty="0" err="1">
                <a:latin typeface="Calibir"/>
              </a:rPr>
              <a:t>JupyterLab</a:t>
            </a:r>
            <a:endParaRPr lang="en-US" altLang="en-US" sz="2800" dirty="0">
              <a:latin typeface="Calibir"/>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From Anaconda Navigator, open </a:t>
            </a:r>
            <a:r>
              <a:rPr lang="en-US" altLang="en-US" sz="2800" b="1" dirty="0" err="1">
                <a:latin typeface="Calibir"/>
              </a:rPr>
              <a:t>JupyterLab</a:t>
            </a:r>
            <a:r>
              <a:rPr lang="en-US" altLang="en-US" sz="2800" dirty="0">
                <a:latin typeface="Calibir"/>
              </a:rPr>
              <a:t>.</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It will open in a browser.</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Create a new </a:t>
            </a:r>
            <a:r>
              <a:rPr lang="en-US" altLang="en-US" sz="2800" b="1" dirty="0">
                <a:latin typeface="Calibir"/>
              </a:rPr>
              <a:t>Python Notebook</a:t>
            </a:r>
            <a:r>
              <a:rPr lang="en-US" altLang="en-US" sz="2800" dirty="0">
                <a:latin typeface="Calibir"/>
              </a:rPr>
              <a:t>.</a:t>
            </a:r>
          </a:p>
          <a:p>
            <a:pPr marL="350684" indent="-350684" defTabSz="623438" eaLnBrk="0" fontAlgn="base" hangingPunct="0">
              <a:lnSpc>
                <a:spcPct val="150000"/>
              </a:lnSpc>
              <a:spcBef>
                <a:spcPct val="0"/>
              </a:spcBef>
              <a:spcAft>
                <a:spcPct val="0"/>
              </a:spcAft>
              <a:buFont typeface="+mj-lt"/>
              <a:buAutoNum type="arabicPeriod" startAt="4"/>
            </a:pPr>
            <a:r>
              <a:rPr lang="en-US" altLang="en-US" sz="2800" b="1" dirty="0">
                <a:latin typeface="Calibir"/>
              </a:rPr>
              <a:t>Write and Run Python Code</a:t>
            </a:r>
            <a:endParaRPr lang="en-US" altLang="en-US" sz="2800" dirty="0">
              <a:latin typeface="Calibir"/>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Use the grey code cells to write and run Python code.</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Output appears below the code block.</a:t>
            </a:r>
          </a:p>
        </p:txBody>
      </p:sp>
    </p:spTree>
    <p:extLst>
      <p:ext uri="{BB962C8B-B14F-4D97-AF65-F5344CB8AC3E}">
        <p14:creationId xmlns:p14="http://schemas.microsoft.com/office/powerpoint/2010/main" val="219281517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EAFCB-9170-C156-0CCF-D6F27C36DCBD}"/>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B1FB369F-024D-136B-657A-2DBDD2F091D0}"/>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7" name="TextBox 6">
            <a:extLst>
              <a:ext uri="{FF2B5EF4-FFF2-40B4-BE49-F238E27FC236}">
                <a16:creationId xmlns:a16="http://schemas.microsoft.com/office/drawing/2014/main" id="{43D38D93-16C4-4166-5283-DD04C59184F8}"/>
              </a:ext>
            </a:extLst>
          </p:cNvPr>
          <p:cNvSpPr txBox="1"/>
          <p:nvPr/>
        </p:nvSpPr>
        <p:spPr>
          <a:xfrm>
            <a:off x="2085692" y="1877920"/>
            <a:ext cx="8020616" cy="3134897"/>
          </a:xfrm>
          <a:prstGeom prst="rect">
            <a:avLst/>
          </a:prstGeom>
          <a:noFill/>
        </p:spPr>
        <p:txBody>
          <a:bodyPr wrap="square">
            <a:spAutoFit/>
          </a:bodyPr>
          <a:lstStyle/>
          <a:p>
            <a:pPr>
              <a:lnSpc>
                <a:spcPct val="150000"/>
              </a:lnSpc>
            </a:pPr>
            <a:r>
              <a:rPr lang="en-US" sz="1909" b="1" dirty="0">
                <a:latin typeface="+mj-lt"/>
              </a:rPr>
              <a:t>Cloud Setup with Google </a:t>
            </a:r>
            <a:r>
              <a:rPr lang="en-US" sz="1909" b="1" dirty="0" err="1">
                <a:latin typeface="+mj-lt"/>
              </a:rPr>
              <a:t>Colab</a:t>
            </a:r>
            <a:endParaRPr lang="en-US" sz="1909" b="1" dirty="0">
              <a:latin typeface="+mj-lt"/>
            </a:endParaRPr>
          </a:p>
          <a:p>
            <a:pPr marL="350684" indent="-350684">
              <a:lnSpc>
                <a:spcPct val="150000"/>
              </a:lnSpc>
              <a:buFont typeface="+mj-lt"/>
              <a:buAutoNum type="arabicPeriod"/>
            </a:pPr>
            <a:r>
              <a:rPr lang="en-US" sz="1909" b="1" dirty="0">
                <a:latin typeface="+mj-lt"/>
              </a:rPr>
              <a:t>Log into Google Drive</a:t>
            </a:r>
            <a:r>
              <a:rPr lang="en-US" sz="1909" dirty="0">
                <a:latin typeface="+mj-lt"/>
              </a:rPr>
              <a:t> with your Gmail account.</a:t>
            </a:r>
          </a:p>
          <a:p>
            <a:pPr marL="350684" indent="-350684">
              <a:lnSpc>
                <a:spcPct val="150000"/>
              </a:lnSpc>
              <a:buFont typeface="+mj-lt"/>
              <a:buAutoNum type="arabicPeriod"/>
            </a:pPr>
            <a:r>
              <a:rPr lang="en-US" sz="1909" b="1" dirty="0">
                <a:latin typeface="+mj-lt"/>
              </a:rPr>
              <a:t>Create or open a </a:t>
            </a:r>
            <a:r>
              <a:rPr lang="en-US" sz="1909" b="1" dirty="0" err="1">
                <a:latin typeface="+mj-lt"/>
              </a:rPr>
              <a:t>Colab</a:t>
            </a:r>
            <a:r>
              <a:rPr lang="en-US" sz="1909" b="1" dirty="0">
                <a:latin typeface="+mj-lt"/>
              </a:rPr>
              <a:t> Notebook</a:t>
            </a:r>
            <a:br>
              <a:rPr lang="en-US" sz="1909" dirty="0">
                <a:latin typeface="+mj-lt"/>
              </a:rPr>
            </a:br>
            <a:r>
              <a:rPr lang="en-US" sz="1909" dirty="0">
                <a:latin typeface="+mj-lt"/>
              </a:rPr>
              <a:t>Go to: </a:t>
            </a:r>
            <a:r>
              <a:rPr lang="en-US" sz="1909" dirty="0">
                <a:latin typeface="+mj-lt"/>
                <a:hlinkClick r:id="rId2"/>
              </a:rPr>
              <a:t>https://colab.research.google.com</a:t>
            </a:r>
            <a:br>
              <a:rPr lang="en-US" sz="1909" dirty="0">
                <a:latin typeface="+mj-lt"/>
              </a:rPr>
            </a:br>
            <a:r>
              <a:rPr lang="en-US" sz="1909" dirty="0">
                <a:latin typeface="+mj-lt"/>
              </a:rPr>
              <a:t>Or open from Google Drive &gt; New &gt; More &gt; </a:t>
            </a:r>
            <a:r>
              <a:rPr lang="en-US" sz="1909" dirty="0" err="1">
                <a:latin typeface="+mj-lt"/>
              </a:rPr>
              <a:t>Colab</a:t>
            </a:r>
            <a:r>
              <a:rPr lang="en-US" sz="1909" dirty="0">
                <a:latin typeface="+mj-lt"/>
              </a:rPr>
              <a:t>.</a:t>
            </a:r>
          </a:p>
          <a:p>
            <a:pPr marL="350684" indent="-350684">
              <a:lnSpc>
                <a:spcPct val="150000"/>
              </a:lnSpc>
              <a:buFont typeface="+mj-lt"/>
              <a:buAutoNum type="arabicPeriod"/>
            </a:pPr>
            <a:r>
              <a:rPr lang="en-US" sz="1909" b="1" dirty="0">
                <a:latin typeface="+mj-lt"/>
              </a:rPr>
              <a:t>Write and run Python code</a:t>
            </a:r>
            <a:br>
              <a:rPr lang="en-US" sz="1909" dirty="0">
                <a:latin typeface="+mj-lt"/>
              </a:rPr>
            </a:br>
            <a:r>
              <a:rPr lang="en-US" sz="1909" dirty="0">
                <a:latin typeface="+mj-lt"/>
              </a:rPr>
              <a:t>Use the </a:t>
            </a:r>
            <a:r>
              <a:rPr lang="en-US" sz="1909" b="1" dirty="0">
                <a:latin typeface="+mj-lt"/>
              </a:rPr>
              <a:t>Runtime</a:t>
            </a:r>
            <a:r>
              <a:rPr lang="en-US" sz="1909" dirty="0">
                <a:latin typeface="+mj-lt"/>
              </a:rPr>
              <a:t> menu to run cells.</a:t>
            </a:r>
          </a:p>
        </p:txBody>
      </p:sp>
    </p:spTree>
    <p:extLst>
      <p:ext uri="{BB962C8B-B14F-4D97-AF65-F5344CB8AC3E}">
        <p14:creationId xmlns:p14="http://schemas.microsoft.com/office/powerpoint/2010/main" val="15402515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B5FD3-9304-1B3A-D878-E563BBF48D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B5EF29-94E7-B52A-5694-A418D527198F}"/>
              </a:ext>
            </a:extLst>
          </p:cNvPr>
          <p:cNvSpPr>
            <a:spLocks noGrp="1"/>
          </p:cNvSpPr>
          <p:nvPr>
            <p:ph type="title"/>
          </p:nvPr>
        </p:nvSpPr>
        <p:spPr>
          <a:xfrm>
            <a:off x="0" y="0"/>
            <a:ext cx="12192000" cy="658369"/>
          </a:xfrm>
        </p:spPr>
        <p:txBody>
          <a:bodyPr anchor="b">
            <a:normAutofit/>
          </a:bodyPr>
          <a:lstStyle/>
          <a:p>
            <a:r>
              <a:rPr lang="en-US" sz="4000" dirty="0">
                <a:latin typeface="Calibir"/>
              </a:rPr>
              <a:t>How to Succeed in 32555</a:t>
            </a:r>
            <a:endParaRPr lang="en-AU" sz="4000" b="1" dirty="0">
              <a:latin typeface="Calibir"/>
            </a:endParaRPr>
          </a:p>
        </p:txBody>
      </p:sp>
      <p:sp>
        <p:nvSpPr>
          <p:cNvPr id="5" name="Rectangle 1">
            <a:extLst>
              <a:ext uri="{FF2B5EF4-FFF2-40B4-BE49-F238E27FC236}">
                <a16:creationId xmlns:a16="http://schemas.microsoft.com/office/drawing/2014/main" id="{B55698B4-C596-FACE-7090-9EEB1A5D579D}"/>
              </a:ext>
            </a:extLst>
          </p:cNvPr>
          <p:cNvSpPr>
            <a:spLocks noChangeArrowheads="1"/>
          </p:cNvSpPr>
          <p:nvPr/>
        </p:nvSpPr>
        <p:spPr bwMode="auto">
          <a:xfrm>
            <a:off x="82796" y="1478689"/>
            <a:ext cx="12026407" cy="3900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Weekly Routine for Success:</a:t>
            </a:r>
            <a:endParaRPr lang="en-US" sz="2800" dirty="0">
              <a:latin typeface="Calibir"/>
            </a:endParaRPr>
          </a:p>
          <a:p>
            <a:pPr marL="914400" lvl="1" indent="-457200">
              <a:lnSpc>
                <a:spcPct val="150000"/>
              </a:lnSpc>
              <a:buFont typeface="Wingdings" panose="05000000000000000000" pitchFamily="2" charset="2"/>
              <a:buChar char="ü"/>
            </a:pPr>
            <a:r>
              <a:rPr lang="en-US" sz="2800" dirty="0">
                <a:latin typeface="Calibir"/>
              </a:rPr>
              <a:t>Watch the week’s lecture video</a:t>
            </a:r>
          </a:p>
          <a:p>
            <a:pPr marL="914400" lvl="1" indent="-457200">
              <a:lnSpc>
                <a:spcPct val="150000"/>
              </a:lnSpc>
              <a:buFont typeface="Wingdings" panose="05000000000000000000" pitchFamily="2" charset="2"/>
              <a:buChar char="ü"/>
            </a:pPr>
            <a:r>
              <a:rPr lang="en-US" sz="2800" dirty="0">
                <a:latin typeface="Calibir"/>
              </a:rPr>
              <a:t>Complete the practice quiz</a:t>
            </a:r>
          </a:p>
          <a:p>
            <a:pPr marL="914400" lvl="1" indent="-457200">
              <a:lnSpc>
                <a:spcPct val="150000"/>
              </a:lnSpc>
              <a:buFont typeface="Wingdings" panose="05000000000000000000" pitchFamily="2" charset="2"/>
              <a:buChar char="ü"/>
            </a:pPr>
            <a:r>
              <a:rPr lang="en-US" sz="2800" dirty="0">
                <a:latin typeface="Calibir"/>
              </a:rPr>
              <a:t>Attend and participate in your tutorial</a:t>
            </a:r>
          </a:p>
          <a:p>
            <a:pPr marL="914400" lvl="1" indent="-457200">
              <a:lnSpc>
                <a:spcPct val="150000"/>
              </a:lnSpc>
              <a:buFont typeface="Wingdings" panose="05000000000000000000" pitchFamily="2" charset="2"/>
              <a:buChar char="ü"/>
            </a:pPr>
            <a:r>
              <a:rPr lang="en-US" sz="2800" dirty="0">
                <a:latin typeface="Calibir"/>
              </a:rPr>
              <a:t>Review and reflect on feedback</a:t>
            </a:r>
          </a:p>
          <a:p>
            <a:pPr marL="914400" lvl="1" indent="-457200">
              <a:lnSpc>
                <a:spcPct val="150000"/>
              </a:lnSpc>
              <a:buFont typeface="Wingdings" panose="05000000000000000000" pitchFamily="2" charset="2"/>
              <a:buChar char="ü"/>
            </a:pPr>
            <a:r>
              <a:rPr lang="en-US" sz="2800" dirty="0">
                <a:latin typeface="Calibir"/>
              </a:rPr>
              <a:t>Contribute to group activities and GitHub commits</a:t>
            </a:r>
          </a:p>
        </p:txBody>
      </p:sp>
    </p:spTree>
    <p:extLst>
      <p:ext uri="{BB962C8B-B14F-4D97-AF65-F5344CB8AC3E}">
        <p14:creationId xmlns:p14="http://schemas.microsoft.com/office/powerpoint/2010/main" val="147184338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45938A-EC20-EF4F-12B9-9122BEEDF6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0AF4E9-42A0-E3C8-DF43-5712E725678B}"/>
              </a:ext>
            </a:extLst>
          </p:cNvPr>
          <p:cNvSpPr>
            <a:spLocks noGrp="1"/>
          </p:cNvSpPr>
          <p:nvPr>
            <p:ph type="title"/>
          </p:nvPr>
        </p:nvSpPr>
        <p:spPr>
          <a:xfrm>
            <a:off x="0" y="0"/>
            <a:ext cx="12192000" cy="658369"/>
          </a:xfrm>
        </p:spPr>
        <p:txBody>
          <a:bodyPr anchor="b">
            <a:normAutofit/>
          </a:bodyPr>
          <a:lstStyle/>
          <a:p>
            <a:r>
              <a:rPr lang="en-US" sz="4000" dirty="0">
                <a:latin typeface="Calibir"/>
              </a:rPr>
              <a:t>How to Succeed in 32555</a:t>
            </a:r>
            <a:endParaRPr lang="en-AU" sz="4000" b="1" dirty="0">
              <a:latin typeface="Calibir"/>
            </a:endParaRPr>
          </a:p>
        </p:txBody>
      </p:sp>
      <p:sp>
        <p:nvSpPr>
          <p:cNvPr id="5" name="Rectangle 1">
            <a:extLst>
              <a:ext uri="{FF2B5EF4-FFF2-40B4-BE49-F238E27FC236}">
                <a16:creationId xmlns:a16="http://schemas.microsoft.com/office/drawing/2014/main" id="{D6354748-CC7E-508C-3DDD-5D674D027494}"/>
              </a:ext>
            </a:extLst>
          </p:cNvPr>
          <p:cNvSpPr>
            <a:spLocks noChangeArrowheads="1"/>
          </p:cNvSpPr>
          <p:nvPr/>
        </p:nvSpPr>
        <p:spPr bwMode="auto">
          <a:xfrm>
            <a:off x="82796" y="1800413"/>
            <a:ext cx="12026407"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Pro Tips:</a:t>
            </a:r>
            <a:endParaRPr lang="en-US" sz="2800" dirty="0">
              <a:latin typeface="Calibir"/>
            </a:endParaRPr>
          </a:p>
          <a:p>
            <a:pPr marL="914400" lvl="1" indent="-457200">
              <a:lnSpc>
                <a:spcPct val="150000"/>
              </a:lnSpc>
              <a:buFont typeface="Arial" panose="020B0604020202020204" pitchFamily="34" charset="0"/>
              <a:buChar char="•"/>
            </a:pPr>
            <a:r>
              <a:rPr lang="en-US" sz="2800" dirty="0">
                <a:latin typeface="Calibir"/>
              </a:rPr>
              <a:t>Pick </a:t>
            </a:r>
            <a:r>
              <a:rPr lang="en-US" sz="2800" b="1" dirty="0">
                <a:latin typeface="Calibir"/>
              </a:rPr>
              <a:t>one language</a:t>
            </a:r>
            <a:r>
              <a:rPr lang="en-US" sz="2800" dirty="0">
                <a:latin typeface="Calibir"/>
              </a:rPr>
              <a:t> (Java or Python) and stick with it</a:t>
            </a:r>
          </a:p>
          <a:p>
            <a:pPr marL="914400" lvl="1" indent="-457200">
              <a:lnSpc>
                <a:spcPct val="150000"/>
              </a:lnSpc>
              <a:buFont typeface="Arial" panose="020B0604020202020204" pitchFamily="34" charset="0"/>
              <a:buChar char="•"/>
            </a:pPr>
            <a:r>
              <a:rPr lang="en-US" sz="2800" dirty="0">
                <a:latin typeface="Calibir"/>
              </a:rPr>
              <a:t>Use UML tools to map your ideas before coding</a:t>
            </a:r>
          </a:p>
          <a:p>
            <a:pPr marL="914400" lvl="1" indent="-457200">
              <a:lnSpc>
                <a:spcPct val="150000"/>
              </a:lnSpc>
              <a:buFont typeface="Arial" panose="020B0604020202020204" pitchFamily="34" charset="0"/>
              <a:buChar char="•"/>
            </a:pPr>
            <a:r>
              <a:rPr lang="en-US" sz="2800" dirty="0">
                <a:latin typeface="Calibir"/>
              </a:rPr>
              <a:t>Use </a:t>
            </a:r>
            <a:r>
              <a:rPr lang="en-US" sz="2800" b="1" dirty="0">
                <a:latin typeface="Calibir"/>
              </a:rPr>
              <a:t>Git</a:t>
            </a:r>
            <a:r>
              <a:rPr lang="en-US" sz="2800" dirty="0">
                <a:latin typeface="Calibir"/>
              </a:rPr>
              <a:t> for version control from the start</a:t>
            </a:r>
          </a:p>
          <a:p>
            <a:pPr marL="914400" lvl="1" indent="-457200">
              <a:lnSpc>
                <a:spcPct val="150000"/>
              </a:lnSpc>
              <a:buFont typeface="Arial" panose="020B0604020202020204" pitchFamily="34" charset="0"/>
              <a:buChar char="•"/>
            </a:pPr>
            <a:r>
              <a:rPr lang="en-US" sz="2800" dirty="0">
                <a:latin typeface="Calibir"/>
              </a:rPr>
              <a:t>Reach out if you’re stuck — don’t wait until it’s too late!</a:t>
            </a:r>
          </a:p>
        </p:txBody>
      </p:sp>
    </p:spTree>
    <p:extLst>
      <p:ext uri="{BB962C8B-B14F-4D97-AF65-F5344CB8AC3E}">
        <p14:creationId xmlns:p14="http://schemas.microsoft.com/office/powerpoint/2010/main" val="79030127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9090F0-6908-0F3C-9CE0-837BE56DD5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1ABBB5-0021-65D9-1AA1-4FAD7F0B20D8}"/>
              </a:ext>
            </a:extLst>
          </p:cNvPr>
          <p:cNvSpPr>
            <a:spLocks noGrp="1"/>
          </p:cNvSpPr>
          <p:nvPr>
            <p:ph type="title"/>
          </p:nvPr>
        </p:nvSpPr>
        <p:spPr>
          <a:xfrm>
            <a:off x="0" y="0"/>
            <a:ext cx="12192000" cy="658369"/>
          </a:xfrm>
        </p:spPr>
        <p:txBody>
          <a:bodyPr anchor="b">
            <a:normAutofit/>
          </a:bodyPr>
          <a:lstStyle/>
          <a:p>
            <a:r>
              <a:rPr lang="en-US" sz="4000" dirty="0">
                <a:latin typeface="Calibir"/>
              </a:rPr>
              <a:t>Key Assessment Dates – Spring 2025</a:t>
            </a:r>
            <a:endParaRPr lang="en-AU" sz="4000" b="1" dirty="0">
              <a:latin typeface="Calibir"/>
            </a:endParaRPr>
          </a:p>
        </p:txBody>
      </p:sp>
      <p:graphicFrame>
        <p:nvGraphicFramePr>
          <p:cNvPr id="3" name="Table 2">
            <a:extLst>
              <a:ext uri="{FF2B5EF4-FFF2-40B4-BE49-F238E27FC236}">
                <a16:creationId xmlns:a16="http://schemas.microsoft.com/office/drawing/2014/main" id="{7F0FECC8-48A7-04DB-7515-52DC4D0B7911}"/>
              </a:ext>
            </a:extLst>
          </p:cNvPr>
          <p:cNvGraphicFramePr>
            <a:graphicFrameLocks noGrp="1"/>
          </p:cNvGraphicFramePr>
          <p:nvPr>
            <p:extLst>
              <p:ext uri="{D42A27DB-BD31-4B8C-83A1-F6EECF244321}">
                <p14:modId xmlns:p14="http://schemas.microsoft.com/office/powerpoint/2010/main" val="3261147767"/>
              </p:ext>
            </p:extLst>
          </p:nvPr>
        </p:nvGraphicFramePr>
        <p:xfrm>
          <a:off x="838200" y="834242"/>
          <a:ext cx="10515600" cy="5769102"/>
        </p:xfrm>
        <a:graphic>
          <a:graphicData uri="http://schemas.openxmlformats.org/drawingml/2006/table">
            <a:tbl>
              <a:tblPr>
                <a:tableStyleId>{ED083AE6-46FA-4A59-8FB0-9F97EB10719F}</a:tableStyleId>
              </a:tblPr>
              <a:tblGrid>
                <a:gridCol w="2628900">
                  <a:extLst>
                    <a:ext uri="{9D8B030D-6E8A-4147-A177-3AD203B41FA5}">
                      <a16:colId xmlns:a16="http://schemas.microsoft.com/office/drawing/2014/main" val="2241568466"/>
                    </a:ext>
                  </a:extLst>
                </a:gridCol>
                <a:gridCol w="2628900">
                  <a:extLst>
                    <a:ext uri="{9D8B030D-6E8A-4147-A177-3AD203B41FA5}">
                      <a16:colId xmlns:a16="http://schemas.microsoft.com/office/drawing/2014/main" val="454058318"/>
                    </a:ext>
                  </a:extLst>
                </a:gridCol>
                <a:gridCol w="2628900">
                  <a:extLst>
                    <a:ext uri="{9D8B030D-6E8A-4147-A177-3AD203B41FA5}">
                      <a16:colId xmlns:a16="http://schemas.microsoft.com/office/drawing/2014/main" val="479377838"/>
                    </a:ext>
                  </a:extLst>
                </a:gridCol>
                <a:gridCol w="2628900">
                  <a:extLst>
                    <a:ext uri="{9D8B030D-6E8A-4147-A177-3AD203B41FA5}">
                      <a16:colId xmlns:a16="http://schemas.microsoft.com/office/drawing/2014/main" val="1940022083"/>
                    </a:ext>
                  </a:extLst>
                </a:gridCol>
              </a:tblGrid>
              <a:tr h="0">
                <a:tc>
                  <a:txBody>
                    <a:bodyPr/>
                    <a:lstStyle/>
                    <a:p>
                      <a:pPr>
                        <a:lnSpc>
                          <a:spcPct val="150000"/>
                        </a:lnSpc>
                      </a:pPr>
                      <a:r>
                        <a:rPr lang="en-US" sz="2200">
                          <a:latin typeface="Calibir"/>
                        </a:rPr>
                        <a:t>Task</a:t>
                      </a:r>
                    </a:p>
                  </a:txBody>
                  <a:tcPr anchor="ctr"/>
                </a:tc>
                <a:tc>
                  <a:txBody>
                    <a:bodyPr/>
                    <a:lstStyle/>
                    <a:p>
                      <a:pPr>
                        <a:lnSpc>
                          <a:spcPct val="150000"/>
                        </a:lnSpc>
                      </a:pPr>
                      <a:r>
                        <a:rPr lang="en-US" sz="2200" dirty="0">
                          <a:latin typeface="Calibir"/>
                        </a:rPr>
                        <a:t>Opens</a:t>
                      </a:r>
                    </a:p>
                  </a:txBody>
                  <a:tcPr anchor="ctr"/>
                </a:tc>
                <a:tc>
                  <a:txBody>
                    <a:bodyPr/>
                    <a:lstStyle/>
                    <a:p>
                      <a:pPr>
                        <a:lnSpc>
                          <a:spcPct val="150000"/>
                        </a:lnSpc>
                      </a:pPr>
                      <a:r>
                        <a:rPr lang="en-US" sz="2200">
                          <a:latin typeface="Calibir"/>
                        </a:rPr>
                        <a:t>Due</a:t>
                      </a:r>
                    </a:p>
                  </a:txBody>
                  <a:tcPr anchor="ctr"/>
                </a:tc>
                <a:tc>
                  <a:txBody>
                    <a:bodyPr/>
                    <a:lstStyle/>
                    <a:p>
                      <a:pPr>
                        <a:lnSpc>
                          <a:spcPct val="150000"/>
                        </a:lnSpc>
                      </a:pPr>
                      <a:r>
                        <a:rPr lang="en-US" sz="2200">
                          <a:latin typeface="Calibir"/>
                        </a:rPr>
                        <a:t>Weight</a:t>
                      </a:r>
                    </a:p>
                  </a:txBody>
                  <a:tcPr anchor="ctr"/>
                </a:tc>
                <a:extLst>
                  <a:ext uri="{0D108BD9-81ED-4DB2-BD59-A6C34878D82A}">
                    <a16:rowId xmlns:a16="http://schemas.microsoft.com/office/drawing/2014/main" val="4059837052"/>
                  </a:ext>
                </a:extLst>
              </a:tr>
              <a:tr h="0">
                <a:tc>
                  <a:txBody>
                    <a:bodyPr/>
                    <a:lstStyle/>
                    <a:p>
                      <a:pPr>
                        <a:lnSpc>
                          <a:spcPct val="150000"/>
                        </a:lnSpc>
                      </a:pPr>
                      <a:r>
                        <a:rPr lang="en-US" sz="2200" b="1">
                          <a:latin typeface="Calibir"/>
                        </a:rPr>
                        <a:t>Quiz 1: Software Modelling</a:t>
                      </a:r>
                      <a:endParaRPr lang="en-US" sz="2200">
                        <a:latin typeface="Calibir"/>
                      </a:endParaRPr>
                    </a:p>
                  </a:txBody>
                  <a:tcPr anchor="ctr"/>
                </a:tc>
                <a:tc>
                  <a:txBody>
                    <a:bodyPr/>
                    <a:lstStyle/>
                    <a:p>
                      <a:pPr>
                        <a:lnSpc>
                          <a:spcPct val="150000"/>
                        </a:lnSpc>
                      </a:pPr>
                      <a:r>
                        <a:rPr lang="en-US" sz="2200">
                          <a:latin typeface="Calibir"/>
                        </a:rPr>
                        <a:t>9 Sep 5:00 PM</a:t>
                      </a:r>
                    </a:p>
                  </a:txBody>
                  <a:tcPr anchor="ctr"/>
                </a:tc>
                <a:tc>
                  <a:txBody>
                    <a:bodyPr/>
                    <a:lstStyle/>
                    <a:p>
                      <a:pPr>
                        <a:lnSpc>
                          <a:spcPct val="150000"/>
                        </a:lnSpc>
                      </a:pPr>
                      <a:r>
                        <a:rPr lang="en-US" sz="2200">
                          <a:latin typeface="Calibir"/>
                        </a:rPr>
                        <a:t>12 Sep 6:00 PM</a:t>
                      </a:r>
                    </a:p>
                  </a:txBody>
                  <a:tcPr anchor="ctr"/>
                </a:tc>
                <a:tc>
                  <a:txBody>
                    <a:bodyPr/>
                    <a:lstStyle/>
                    <a:p>
                      <a:pPr>
                        <a:lnSpc>
                          <a:spcPct val="150000"/>
                        </a:lnSpc>
                      </a:pPr>
                      <a:r>
                        <a:rPr lang="en-US" sz="2200">
                          <a:latin typeface="Calibir"/>
                        </a:rPr>
                        <a:t>15%</a:t>
                      </a:r>
                    </a:p>
                  </a:txBody>
                  <a:tcPr anchor="ctr"/>
                </a:tc>
                <a:extLst>
                  <a:ext uri="{0D108BD9-81ED-4DB2-BD59-A6C34878D82A}">
                    <a16:rowId xmlns:a16="http://schemas.microsoft.com/office/drawing/2014/main" val="1033222837"/>
                  </a:ext>
                </a:extLst>
              </a:tr>
              <a:tr h="0">
                <a:tc>
                  <a:txBody>
                    <a:bodyPr/>
                    <a:lstStyle/>
                    <a:p>
                      <a:pPr>
                        <a:lnSpc>
                          <a:spcPct val="150000"/>
                        </a:lnSpc>
                      </a:pPr>
                      <a:r>
                        <a:rPr lang="en-US" sz="2200" b="1">
                          <a:latin typeface="Calibir"/>
                        </a:rPr>
                        <a:t>Part 1: Analysis &amp; Design</a:t>
                      </a:r>
                      <a:endParaRPr lang="en-US" sz="2200">
                        <a:latin typeface="Calibir"/>
                      </a:endParaRPr>
                    </a:p>
                  </a:txBody>
                  <a:tcPr anchor="ctr"/>
                </a:tc>
                <a:tc>
                  <a:txBody>
                    <a:bodyPr/>
                    <a:lstStyle/>
                    <a:p>
                      <a:pPr>
                        <a:lnSpc>
                          <a:spcPct val="150000"/>
                        </a:lnSpc>
                      </a:pPr>
                      <a:r>
                        <a:rPr lang="en-US" sz="2200">
                          <a:latin typeface="Calibir"/>
                        </a:rPr>
                        <a:t>18 Aug</a:t>
                      </a:r>
                    </a:p>
                  </a:txBody>
                  <a:tcPr anchor="ctr"/>
                </a:tc>
                <a:tc>
                  <a:txBody>
                    <a:bodyPr/>
                    <a:lstStyle/>
                    <a:p>
                      <a:pPr>
                        <a:lnSpc>
                          <a:spcPct val="150000"/>
                        </a:lnSpc>
                      </a:pPr>
                      <a:r>
                        <a:rPr lang="en-US" sz="2200">
                          <a:latin typeface="Calibir"/>
                        </a:rPr>
                        <a:t>14 Sep 11:59 PM</a:t>
                      </a:r>
                    </a:p>
                  </a:txBody>
                  <a:tcPr anchor="ctr"/>
                </a:tc>
                <a:tc>
                  <a:txBody>
                    <a:bodyPr/>
                    <a:lstStyle/>
                    <a:p>
                      <a:pPr>
                        <a:lnSpc>
                          <a:spcPct val="150000"/>
                        </a:lnSpc>
                      </a:pPr>
                      <a:r>
                        <a:rPr lang="en-US" sz="2200">
                          <a:latin typeface="Calibir"/>
                        </a:rPr>
                        <a:t>15%</a:t>
                      </a:r>
                    </a:p>
                  </a:txBody>
                  <a:tcPr anchor="ctr"/>
                </a:tc>
                <a:extLst>
                  <a:ext uri="{0D108BD9-81ED-4DB2-BD59-A6C34878D82A}">
                    <a16:rowId xmlns:a16="http://schemas.microsoft.com/office/drawing/2014/main" val="678285800"/>
                  </a:ext>
                </a:extLst>
              </a:tr>
              <a:tr h="0">
                <a:tc>
                  <a:txBody>
                    <a:bodyPr/>
                    <a:lstStyle/>
                    <a:p>
                      <a:pPr>
                        <a:lnSpc>
                          <a:spcPct val="150000"/>
                        </a:lnSpc>
                      </a:pPr>
                      <a:r>
                        <a:rPr lang="en-US" sz="2200" b="1">
                          <a:latin typeface="Calibir"/>
                        </a:rPr>
                        <a:t>Quiz 2: Programming (Java/Python)</a:t>
                      </a:r>
                      <a:endParaRPr lang="en-US" sz="2200">
                        <a:latin typeface="Calibir"/>
                      </a:endParaRPr>
                    </a:p>
                  </a:txBody>
                  <a:tcPr anchor="ctr"/>
                </a:tc>
                <a:tc>
                  <a:txBody>
                    <a:bodyPr/>
                    <a:lstStyle/>
                    <a:p>
                      <a:pPr>
                        <a:lnSpc>
                          <a:spcPct val="150000"/>
                        </a:lnSpc>
                      </a:pPr>
                      <a:r>
                        <a:rPr lang="en-US" sz="2200">
                          <a:latin typeface="Calibir"/>
                        </a:rPr>
                        <a:t>21 Oct 5:00 PM</a:t>
                      </a:r>
                    </a:p>
                  </a:txBody>
                  <a:tcPr anchor="ctr"/>
                </a:tc>
                <a:tc>
                  <a:txBody>
                    <a:bodyPr/>
                    <a:lstStyle/>
                    <a:p>
                      <a:pPr>
                        <a:lnSpc>
                          <a:spcPct val="150000"/>
                        </a:lnSpc>
                      </a:pPr>
                      <a:r>
                        <a:rPr lang="en-US" sz="2200">
                          <a:latin typeface="Calibir"/>
                        </a:rPr>
                        <a:t>24 Oct 6:00 PM</a:t>
                      </a:r>
                    </a:p>
                  </a:txBody>
                  <a:tcPr anchor="ctr"/>
                </a:tc>
                <a:tc>
                  <a:txBody>
                    <a:bodyPr/>
                    <a:lstStyle/>
                    <a:p>
                      <a:pPr>
                        <a:lnSpc>
                          <a:spcPct val="150000"/>
                        </a:lnSpc>
                      </a:pPr>
                      <a:r>
                        <a:rPr lang="en-US" sz="2200">
                          <a:latin typeface="Calibir"/>
                        </a:rPr>
                        <a:t>15%</a:t>
                      </a:r>
                    </a:p>
                  </a:txBody>
                  <a:tcPr anchor="ctr"/>
                </a:tc>
                <a:extLst>
                  <a:ext uri="{0D108BD9-81ED-4DB2-BD59-A6C34878D82A}">
                    <a16:rowId xmlns:a16="http://schemas.microsoft.com/office/drawing/2014/main" val="676405595"/>
                  </a:ext>
                </a:extLst>
              </a:tr>
              <a:tr h="0">
                <a:tc>
                  <a:txBody>
                    <a:bodyPr/>
                    <a:lstStyle/>
                    <a:p>
                      <a:pPr>
                        <a:lnSpc>
                          <a:spcPct val="150000"/>
                        </a:lnSpc>
                      </a:pPr>
                      <a:r>
                        <a:rPr lang="en-US" sz="2200" b="1">
                          <a:latin typeface="Calibir"/>
                        </a:rPr>
                        <a:t>Part 2: Software Development</a:t>
                      </a:r>
                      <a:endParaRPr lang="en-US" sz="2200">
                        <a:latin typeface="Calibir"/>
                      </a:endParaRPr>
                    </a:p>
                  </a:txBody>
                  <a:tcPr anchor="ctr"/>
                </a:tc>
                <a:tc>
                  <a:txBody>
                    <a:bodyPr/>
                    <a:lstStyle/>
                    <a:p>
                      <a:pPr>
                        <a:lnSpc>
                          <a:spcPct val="150000"/>
                        </a:lnSpc>
                      </a:pPr>
                      <a:r>
                        <a:rPr lang="en-US" sz="2200">
                          <a:latin typeface="Calibir"/>
                        </a:rPr>
                        <a:t>29 Sep</a:t>
                      </a:r>
                    </a:p>
                  </a:txBody>
                  <a:tcPr anchor="ctr"/>
                </a:tc>
                <a:tc>
                  <a:txBody>
                    <a:bodyPr/>
                    <a:lstStyle/>
                    <a:p>
                      <a:pPr>
                        <a:lnSpc>
                          <a:spcPct val="150000"/>
                        </a:lnSpc>
                      </a:pPr>
                      <a:r>
                        <a:rPr lang="en-US" sz="2200">
                          <a:latin typeface="Calibir"/>
                        </a:rPr>
                        <a:t>9 Nov 11:59 PM</a:t>
                      </a:r>
                    </a:p>
                  </a:txBody>
                  <a:tcPr anchor="ctr"/>
                </a:tc>
                <a:tc>
                  <a:txBody>
                    <a:bodyPr/>
                    <a:lstStyle/>
                    <a:p>
                      <a:pPr>
                        <a:lnSpc>
                          <a:spcPct val="150000"/>
                        </a:lnSpc>
                      </a:pPr>
                      <a:r>
                        <a:rPr lang="en-US" sz="2200">
                          <a:latin typeface="Calibir"/>
                        </a:rPr>
                        <a:t>50%</a:t>
                      </a:r>
                    </a:p>
                  </a:txBody>
                  <a:tcPr anchor="ctr"/>
                </a:tc>
                <a:extLst>
                  <a:ext uri="{0D108BD9-81ED-4DB2-BD59-A6C34878D82A}">
                    <a16:rowId xmlns:a16="http://schemas.microsoft.com/office/drawing/2014/main" val="3350583179"/>
                  </a:ext>
                </a:extLst>
              </a:tr>
              <a:tr h="0">
                <a:tc>
                  <a:txBody>
                    <a:bodyPr/>
                    <a:lstStyle/>
                    <a:p>
                      <a:pPr>
                        <a:lnSpc>
                          <a:spcPct val="150000"/>
                        </a:lnSpc>
                      </a:pPr>
                      <a:r>
                        <a:rPr lang="en-US" sz="2200" b="1">
                          <a:latin typeface="Calibir"/>
                        </a:rPr>
                        <a:t>Part 3: Project Showcase</a:t>
                      </a:r>
                      <a:endParaRPr lang="en-US" sz="2200">
                        <a:latin typeface="Calibir"/>
                      </a:endParaRPr>
                    </a:p>
                  </a:txBody>
                  <a:tcPr anchor="ctr"/>
                </a:tc>
                <a:tc>
                  <a:txBody>
                    <a:bodyPr/>
                    <a:lstStyle/>
                    <a:p>
                      <a:pPr>
                        <a:lnSpc>
                          <a:spcPct val="150000"/>
                        </a:lnSpc>
                      </a:pPr>
                      <a:r>
                        <a:rPr lang="en-US" sz="2200">
                          <a:latin typeface="Calibir"/>
                        </a:rPr>
                        <a:t>29 Sep</a:t>
                      </a:r>
                    </a:p>
                  </a:txBody>
                  <a:tcPr anchor="ctr"/>
                </a:tc>
                <a:tc>
                  <a:txBody>
                    <a:bodyPr/>
                    <a:lstStyle/>
                    <a:p>
                      <a:pPr>
                        <a:lnSpc>
                          <a:spcPct val="150000"/>
                        </a:lnSpc>
                      </a:pPr>
                      <a:r>
                        <a:rPr lang="en-US" sz="2200">
                          <a:latin typeface="Calibir"/>
                        </a:rPr>
                        <a:t>7 Nov 11:59 PM</a:t>
                      </a:r>
                    </a:p>
                  </a:txBody>
                  <a:tcPr anchor="ctr"/>
                </a:tc>
                <a:tc>
                  <a:txBody>
                    <a:bodyPr/>
                    <a:lstStyle/>
                    <a:p>
                      <a:pPr>
                        <a:lnSpc>
                          <a:spcPct val="150000"/>
                        </a:lnSpc>
                      </a:pPr>
                      <a:r>
                        <a:rPr lang="en-US" sz="2200" dirty="0">
                          <a:latin typeface="Calibir"/>
                        </a:rPr>
                        <a:t>5%</a:t>
                      </a:r>
                    </a:p>
                  </a:txBody>
                  <a:tcPr anchor="ctr"/>
                </a:tc>
                <a:extLst>
                  <a:ext uri="{0D108BD9-81ED-4DB2-BD59-A6C34878D82A}">
                    <a16:rowId xmlns:a16="http://schemas.microsoft.com/office/drawing/2014/main" val="3951591461"/>
                  </a:ext>
                </a:extLst>
              </a:tr>
            </a:tbl>
          </a:graphicData>
        </a:graphic>
      </p:graphicFrame>
    </p:spTree>
    <p:extLst>
      <p:ext uri="{BB962C8B-B14F-4D97-AF65-F5344CB8AC3E}">
        <p14:creationId xmlns:p14="http://schemas.microsoft.com/office/powerpoint/2010/main" val="42309739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E2FD77-9EC9-B6B9-440F-3B461D77318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B4F5BA-177E-6F88-BA6E-AFD9C0DF5B8E}"/>
              </a:ext>
            </a:extLst>
          </p:cNvPr>
          <p:cNvSpPr>
            <a:spLocks noGrp="1"/>
          </p:cNvSpPr>
          <p:nvPr>
            <p:ph idx="1"/>
          </p:nvPr>
        </p:nvSpPr>
        <p:spPr>
          <a:xfrm>
            <a:off x="1950862" y="1661532"/>
            <a:ext cx="8301502" cy="3772542"/>
          </a:xfrm>
        </p:spPr>
        <p:txBody>
          <a:bodyPr>
            <a:noAutofit/>
          </a:bodyPr>
          <a:lstStyle/>
          <a:p>
            <a:pPr>
              <a:lnSpc>
                <a:spcPct val="150000"/>
              </a:lnSpc>
            </a:pPr>
            <a:r>
              <a:rPr lang="en-US" sz="2000" b="1" dirty="0"/>
              <a:t>Data A</a:t>
            </a:r>
            <a:r>
              <a:rPr lang="en-US" sz="2000" dirty="0"/>
              <a:t>n</a:t>
            </a:r>
            <a:r>
              <a:rPr lang="en-US" sz="2000" b="1" dirty="0"/>
              <a:t>alyst: </a:t>
            </a:r>
            <a:r>
              <a:rPr lang="en-US" sz="2000" dirty="0"/>
              <a:t>Interpret complex datasets to inform business decisions.</a:t>
            </a:r>
          </a:p>
        </p:txBody>
      </p:sp>
      <p:pic>
        <p:nvPicPr>
          <p:cNvPr id="5" name="Picture 4">
            <a:extLst>
              <a:ext uri="{FF2B5EF4-FFF2-40B4-BE49-F238E27FC236}">
                <a16:creationId xmlns:a16="http://schemas.microsoft.com/office/drawing/2014/main" id="{384C497B-59C5-5785-0FF9-946126F026E4}"/>
              </a:ext>
            </a:extLst>
          </p:cNvPr>
          <p:cNvPicPr>
            <a:picLocks noChangeAspect="1"/>
          </p:cNvPicPr>
          <p:nvPr/>
        </p:nvPicPr>
        <p:blipFill>
          <a:blip r:embed="rId2"/>
          <a:srcRect r="6875" b="8000"/>
          <a:stretch>
            <a:fillRect/>
          </a:stretch>
        </p:blipFill>
        <p:spPr>
          <a:xfrm>
            <a:off x="2840858" y="2819635"/>
            <a:ext cx="7054593" cy="3920245"/>
          </a:xfrm>
          <a:prstGeom prst="rect">
            <a:avLst/>
          </a:prstGeom>
        </p:spPr>
      </p:pic>
      <p:sp>
        <p:nvSpPr>
          <p:cNvPr id="7" name="Title 1">
            <a:extLst>
              <a:ext uri="{FF2B5EF4-FFF2-40B4-BE49-F238E27FC236}">
                <a16:creationId xmlns:a16="http://schemas.microsoft.com/office/drawing/2014/main" id="{99E078EE-6C54-CCBA-17BC-6016FE79C848}"/>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spTree>
    <p:extLst>
      <p:ext uri="{BB962C8B-B14F-4D97-AF65-F5344CB8AC3E}">
        <p14:creationId xmlns:p14="http://schemas.microsoft.com/office/powerpoint/2010/main" val="272733955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90E5DB-F5C9-5EE7-FAF6-9ADFB24C47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89C613-A034-DB8B-7AAD-C6CD05D12AF8}"/>
              </a:ext>
            </a:extLst>
          </p:cNvPr>
          <p:cNvSpPr>
            <a:spLocks noGrp="1"/>
          </p:cNvSpPr>
          <p:nvPr>
            <p:ph type="title"/>
          </p:nvPr>
        </p:nvSpPr>
        <p:spPr>
          <a:xfrm>
            <a:off x="0" y="0"/>
            <a:ext cx="12192000" cy="658369"/>
          </a:xfrm>
        </p:spPr>
        <p:txBody>
          <a:bodyPr anchor="b">
            <a:normAutofit/>
          </a:bodyPr>
          <a:lstStyle/>
          <a:p>
            <a:r>
              <a:rPr lang="en-US" sz="4000" dirty="0">
                <a:latin typeface="Calibir"/>
              </a:rPr>
              <a:t>Week 1 – Requirements Analysis</a:t>
            </a:r>
            <a:endParaRPr lang="en-AU" sz="4000" b="1" dirty="0">
              <a:latin typeface="Calibir"/>
            </a:endParaRPr>
          </a:p>
        </p:txBody>
      </p:sp>
      <p:sp>
        <p:nvSpPr>
          <p:cNvPr id="4" name="Rectangle 1">
            <a:extLst>
              <a:ext uri="{FF2B5EF4-FFF2-40B4-BE49-F238E27FC236}">
                <a16:creationId xmlns:a16="http://schemas.microsoft.com/office/drawing/2014/main" id="{89276C80-622C-F1C8-D10B-AAFA7FF19158}"/>
              </a:ext>
            </a:extLst>
          </p:cNvPr>
          <p:cNvSpPr>
            <a:spLocks noChangeArrowheads="1"/>
          </p:cNvSpPr>
          <p:nvPr/>
        </p:nvSpPr>
        <p:spPr bwMode="auto">
          <a:xfrm>
            <a:off x="2006803" y="2123578"/>
            <a:ext cx="8178393"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What are software requirements?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Functional vs. Non-functional requirements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Use Case Diagrams and System Requirements Specs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Introduction to UML: Use Case &amp; Activity Diagrams</a:t>
            </a:r>
          </a:p>
        </p:txBody>
      </p:sp>
    </p:spTree>
    <p:extLst>
      <p:ext uri="{BB962C8B-B14F-4D97-AF65-F5344CB8AC3E}">
        <p14:creationId xmlns:p14="http://schemas.microsoft.com/office/powerpoint/2010/main" val="355728734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7EBFE8-8221-3E61-2EB2-E041BA6E0A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7AA20A-F47B-586B-F8FC-CE84DC9AFA20}"/>
              </a:ext>
            </a:extLst>
          </p:cNvPr>
          <p:cNvSpPr>
            <a:spLocks noGrp="1"/>
          </p:cNvSpPr>
          <p:nvPr>
            <p:ph type="title"/>
          </p:nvPr>
        </p:nvSpPr>
        <p:spPr>
          <a:xfrm>
            <a:off x="0" y="0"/>
            <a:ext cx="12192000" cy="658369"/>
          </a:xfrm>
        </p:spPr>
        <p:txBody>
          <a:bodyPr anchor="b">
            <a:normAutofit/>
          </a:bodyPr>
          <a:lstStyle/>
          <a:p>
            <a:r>
              <a:rPr lang="en-US" sz="4000" dirty="0">
                <a:latin typeface="Calibir"/>
              </a:rPr>
              <a:t>Week 1 – Requirements Analysis</a:t>
            </a:r>
            <a:endParaRPr lang="en-AU" sz="4000" b="1" dirty="0">
              <a:latin typeface="Calibir"/>
            </a:endParaRPr>
          </a:p>
        </p:txBody>
      </p:sp>
      <p:sp>
        <p:nvSpPr>
          <p:cNvPr id="4" name="Rectangle 1">
            <a:extLst>
              <a:ext uri="{FF2B5EF4-FFF2-40B4-BE49-F238E27FC236}">
                <a16:creationId xmlns:a16="http://schemas.microsoft.com/office/drawing/2014/main" id="{79237E58-03FA-0B10-B3D5-208E08037CD5}"/>
              </a:ext>
            </a:extLst>
          </p:cNvPr>
          <p:cNvSpPr>
            <a:spLocks noChangeArrowheads="1"/>
          </p:cNvSpPr>
          <p:nvPr/>
        </p:nvSpPr>
        <p:spPr bwMode="auto">
          <a:xfrm>
            <a:off x="2006803" y="2123579"/>
            <a:ext cx="9213548"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b="1" dirty="0">
                <a:latin typeface="Calibir"/>
              </a:rPr>
              <a:t>Tutorial (Lab 1):</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Hands-on activity: Analyze a real-world scenario</a:t>
            </a:r>
          </a:p>
          <a:p>
            <a:pPr marL="457200" indent="-457200">
              <a:lnSpc>
                <a:spcPct val="150000"/>
              </a:lnSpc>
              <a:buFont typeface="Arial" panose="020B0604020202020204" pitchFamily="34" charset="0"/>
              <a:buChar char="•"/>
            </a:pPr>
            <a:r>
              <a:rPr lang="en-US" sz="2800" dirty="0">
                <a:latin typeface="Calibir"/>
              </a:rPr>
              <a:t>Draw a use-case diagram using </a:t>
            </a:r>
            <a:r>
              <a:rPr lang="en-US" sz="2800" b="1" dirty="0">
                <a:latin typeface="Calibir"/>
              </a:rPr>
              <a:t>Draw.io</a:t>
            </a:r>
            <a:r>
              <a:rPr lang="en-US" sz="2800" dirty="0">
                <a:latin typeface="Calibir"/>
              </a:rPr>
              <a:t> or </a:t>
            </a:r>
            <a:r>
              <a:rPr lang="en-US" sz="2800" b="1" dirty="0">
                <a:latin typeface="Calibir"/>
              </a:rPr>
              <a:t>Visual Paradigm</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Discuss requirements with your team</a:t>
            </a:r>
          </a:p>
        </p:txBody>
      </p:sp>
    </p:spTree>
    <p:extLst>
      <p:ext uri="{BB962C8B-B14F-4D97-AF65-F5344CB8AC3E}">
        <p14:creationId xmlns:p14="http://schemas.microsoft.com/office/powerpoint/2010/main" val="237125136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B8B886-C6E0-9A66-E5DA-875935F4B6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688E2A-D44A-471F-171B-A75FF3E316B5}"/>
              </a:ext>
            </a:extLst>
          </p:cNvPr>
          <p:cNvSpPr>
            <a:spLocks noGrp="1"/>
          </p:cNvSpPr>
          <p:nvPr>
            <p:ph type="title"/>
          </p:nvPr>
        </p:nvSpPr>
        <p:spPr>
          <a:xfrm>
            <a:off x="0" y="0"/>
            <a:ext cx="12192000" cy="658369"/>
          </a:xfrm>
        </p:spPr>
        <p:txBody>
          <a:bodyPr anchor="b">
            <a:normAutofit/>
          </a:bodyPr>
          <a:lstStyle/>
          <a:p>
            <a:r>
              <a:rPr lang="en-US" sz="4000" dirty="0">
                <a:latin typeface="Calibir"/>
              </a:rPr>
              <a:t>Week 1 – Requirements Analysis</a:t>
            </a:r>
            <a:endParaRPr lang="en-AU" sz="4000" b="1" dirty="0">
              <a:latin typeface="Calibir"/>
            </a:endParaRPr>
          </a:p>
        </p:txBody>
      </p:sp>
      <p:sp>
        <p:nvSpPr>
          <p:cNvPr id="4" name="Rectangle 1">
            <a:extLst>
              <a:ext uri="{FF2B5EF4-FFF2-40B4-BE49-F238E27FC236}">
                <a16:creationId xmlns:a16="http://schemas.microsoft.com/office/drawing/2014/main" id="{852CBA8A-1F13-BC55-2CB0-74898CA862CF}"/>
              </a:ext>
            </a:extLst>
          </p:cNvPr>
          <p:cNvSpPr>
            <a:spLocks noChangeArrowheads="1"/>
          </p:cNvSpPr>
          <p:nvPr/>
        </p:nvSpPr>
        <p:spPr bwMode="auto">
          <a:xfrm>
            <a:off x="2006803" y="2446745"/>
            <a:ext cx="6823471"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b="1" dirty="0">
                <a:latin typeface="Calibir"/>
              </a:rPr>
              <a:t>Deliverables This Week:</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Complete </a:t>
            </a:r>
            <a:r>
              <a:rPr lang="en-US" sz="2800" b="1" dirty="0">
                <a:latin typeface="Calibir"/>
              </a:rPr>
              <a:t>Week 1 Practice Quiz</a:t>
            </a:r>
            <a:r>
              <a:rPr lang="en-US" sz="2800" dirty="0">
                <a:latin typeface="Calibir"/>
              </a:rPr>
              <a:t> on Canvas</a:t>
            </a:r>
          </a:p>
          <a:p>
            <a:pPr marL="457200" indent="-457200">
              <a:lnSpc>
                <a:spcPct val="150000"/>
              </a:lnSpc>
              <a:buFont typeface="Arial" panose="020B0604020202020204" pitchFamily="34" charset="0"/>
              <a:buChar char="•"/>
            </a:pPr>
            <a:r>
              <a:rPr lang="en-US" sz="2800" dirty="0">
                <a:latin typeface="Calibir"/>
              </a:rPr>
              <a:t>Submit Lab 1 solution</a:t>
            </a:r>
          </a:p>
        </p:txBody>
      </p:sp>
    </p:spTree>
    <p:extLst>
      <p:ext uri="{BB962C8B-B14F-4D97-AF65-F5344CB8AC3E}">
        <p14:creationId xmlns:p14="http://schemas.microsoft.com/office/powerpoint/2010/main" val="297959456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70F071-1074-3212-B986-D8C1A2A031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AED124-681A-4E0E-FD32-262DE15D2C2E}"/>
              </a:ext>
            </a:extLst>
          </p:cNvPr>
          <p:cNvSpPr>
            <a:spLocks noGrp="1"/>
          </p:cNvSpPr>
          <p:nvPr>
            <p:ph type="title"/>
          </p:nvPr>
        </p:nvSpPr>
        <p:spPr>
          <a:xfrm>
            <a:off x="0" y="0"/>
            <a:ext cx="12192000" cy="658369"/>
          </a:xfrm>
        </p:spPr>
        <p:txBody>
          <a:bodyPr anchor="b">
            <a:normAutofit/>
          </a:bodyPr>
          <a:lstStyle/>
          <a:p>
            <a:r>
              <a:rPr lang="en-US" sz="4000" dirty="0">
                <a:latin typeface="Calibir"/>
              </a:rPr>
              <a:t>UML Diagrams</a:t>
            </a:r>
            <a:endParaRPr lang="en-AU" sz="4000" b="1" dirty="0">
              <a:latin typeface="Calibir"/>
            </a:endParaRPr>
          </a:p>
        </p:txBody>
      </p:sp>
      <p:sp>
        <p:nvSpPr>
          <p:cNvPr id="4" name="Rectangle 1">
            <a:extLst>
              <a:ext uri="{FF2B5EF4-FFF2-40B4-BE49-F238E27FC236}">
                <a16:creationId xmlns:a16="http://schemas.microsoft.com/office/drawing/2014/main" id="{CE0AD735-8559-4A63-6552-C7FB4C7BCE83}"/>
              </a:ext>
            </a:extLst>
          </p:cNvPr>
          <p:cNvSpPr>
            <a:spLocks noChangeArrowheads="1"/>
          </p:cNvSpPr>
          <p:nvPr/>
        </p:nvSpPr>
        <p:spPr bwMode="auto">
          <a:xfrm>
            <a:off x="0" y="1934527"/>
            <a:ext cx="11987641"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b="1" dirty="0">
                <a:latin typeface="Calibir"/>
              </a:rPr>
              <a:t>Draw.io is Suitable:</a:t>
            </a:r>
          </a:p>
          <a:p>
            <a:pPr>
              <a:lnSpc>
                <a:spcPct val="150000"/>
              </a:lnSpc>
            </a:pPr>
            <a:r>
              <a:rPr lang="en-US" sz="2800" b="1" dirty="0">
                <a:latin typeface="Calibir"/>
              </a:rPr>
              <a:t>Free</a:t>
            </a:r>
            <a:r>
              <a:rPr lang="en-US" sz="2800" dirty="0">
                <a:latin typeface="Calibir"/>
              </a:rPr>
              <a:t> and browser-based — no installation needed</a:t>
            </a:r>
          </a:p>
          <a:p>
            <a:pPr>
              <a:lnSpc>
                <a:spcPct val="150000"/>
              </a:lnSpc>
            </a:pPr>
            <a:r>
              <a:rPr lang="en-US" sz="2800" dirty="0">
                <a:latin typeface="Calibir"/>
              </a:rPr>
              <a:t>Supports all standard </a:t>
            </a:r>
            <a:r>
              <a:rPr lang="en-US" sz="2800" b="1" dirty="0">
                <a:latin typeface="Calibir"/>
              </a:rPr>
              <a:t>UML diagram types</a:t>
            </a:r>
            <a:r>
              <a:rPr lang="en-US" sz="2800" dirty="0">
                <a:latin typeface="Calibir"/>
              </a:rPr>
              <a:t>: use case, activity, class, sequence, etc.</a:t>
            </a:r>
          </a:p>
          <a:p>
            <a:pPr>
              <a:lnSpc>
                <a:spcPct val="150000"/>
              </a:lnSpc>
            </a:pPr>
            <a:r>
              <a:rPr lang="en-US" sz="2800" dirty="0">
                <a:latin typeface="Calibir"/>
              </a:rPr>
              <a:t>Can save files to </a:t>
            </a:r>
            <a:r>
              <a:rPr lang="en-US" sz="2800" b="1" dirty="0">
                <a:latin typeface="Calibir"/>
              </a:rPr>
              <a:t>local storage</a:t>
            </a:r>
            <a:r>
              <a:rPr lang="en-US" sz="2800" dirty="0">
                <a:latin typeface="Calibir"/>
              </a:rPr>
              <a:t> or </a:t>
            </a:r>
            <a:r>
              <a:rPr lang="en-US" sz="2800" b="1" dirty="0">
                <a:latin typeface="Calibir"/>
              </a:rPr>
              <a:t>Google Drive</a:t>
            </a:r>
            <a:endParaRPr lang="en-US" sz="2800" dirty="0">
              <a:latin typeface="Calibir"/>
            </a:endParaRPr>
          </a:p>
          <a:p>
            <a:pPr>
              <a:lnSpc>
                <a:spcPct val="150000"/>
              </a:lnSpc>
            </a:pPr>
            <a:r>
              <a:rPr lang="en-US" sz="2800" dirty="0">
                <a:latin typeface="Calibir"/>
              </a:rPr>
              <a:t>Easy to export as </a:t>
            </a:r>
            <a:r>
              <a:rPr lang="en-US" sz="2800" b="1" dirty="0">
                <a:latin typeface="Calibir"/>
              </a:rPr>
              <a:t>.</a:t>
            </a:r>
            <a:r>
              <a:rPr lang="en-US" sz="2800" b="1" dirty="0" err="1">
                <a:latin typeface="Calibir"/>
              </a:rPr>
              <a:t>png</a:t>
            </a:r>
            <a:r>
              <a:rPr lang="en-US" sz="2800" b="1" dirty="0">
                <a:latin typeface="Calibir"/>
              </a:rPr>
              <a:t>, .pdf</a:t>
            </a:r>
            <a:r>
              <a:rPr lang="en-US" sz="2800" dirty="0">
                <a:latin typeface="Calibir"/>
              </a:rPr>
              <a:t>, or </a:t>
            </a:r>
            <a:r>
              <a:rPr lang="en-US" sz="2800" b="1" dirty="0">
                <a:latin typeface="Calibir"/>
              </a:rPr>
              <a:t>.</a:t>
            </a:r>
            <a:r>
              <a:rPr lang="en-US" sz="2800" b="1" dirty="0" err="1">
                <a:latin typeface="Calibir"/>
              </a:rPr>
              <a:t>drawio</a:t>
            </a:r>
            <a:r>
              <a:rPr lang="en-US" sz="2800" dirty="0">
                <a:latin typeface="Calibir"/>
              </a:rPr>
              <a:t> files for submission</a:t>
            </a:r>
          </a:p>
        </p:txBody>
      </p:sp>
    </p:spTree>
    <p:extLst>
      <p:ext uri="{BB962C8B-B14F-4D97-AF65-F5344CB8AC3E}">
        <p14:creationId xmlns:p14="http://schemas.microsoft.com/office/powerpoint/2010/main" val="99412265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8BCBF2-441A-5CB0-8ACA-2C2FF1041D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5033A1-C407-7502-6C4A-99B639AF96EA}"/>
              </a:ext>
            </a:extLst>
          </p:cNvPr>
          <p:cNvSpPr>
            <a:spLocks noGrp="1"/>
          </p:cNvSpPr>
          <p:nvPr>
            <p:ph type="title"/>
          </p:nvPr>
        </p:nvSpPr>
        <p:spPr>
          <a:xfrm>
            <a:off x="0" y="0"/>
            <a:ext cx="12192000" cy="658369"/>
          </a:xfrm>
        </p:spPr>
        <p:txBody>
          <a:bodyPr anchor="b">
            <a:normAutofit/>
          </a:bodyPr>
          <a:lstStyle/>
          <a:p>
            <a:r>
              <a:rPr lang="en-US" sz="4000" dirty="0">
                <a:latin typeface="Calibir"/>
              </a:rPr>
              <a:t>UML Diagrams</a:t>
            </a:r>
            <a:endParaRPr lang="en-AU" sz="4000" b="1" dirty="0">
              <a:latin typeface="Calibir"/>
            </a:endParaRPr>
          </a:p>
        </p:txBody>
      </p:sp>
      <p:sp>
        <p:nvSpPr>
          <p:cNvPr id="4" name="Rectangle 1">
            <a:extLst>
              <a:ext uri="{FF2B5EF4-FFF2-40B4-BE49-F238E27FC236}">
                <a16:creationId xmlns:a16="http://schemas.microsoft.com/office/drawing/2014/main" id="{E023B577-8107-9857-DEC4-9F19269E5BE6}"/>
              </a:ext>
            </a:extLst>
          </p:cNvPr>
          <p:cNvSpPr>
            <a:spLocks noChangeArrowheads="1"/>
          </p:cNvSpPr>
          <p:nvPr/>
        </p:nvSpPr>
        <p:spPr bwMode="auto">
          <a:xfrm>
            <a:off x="184731" y="2123578"/>
            <a:ext cx="12192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UML Tool Recommendation:</a:t>
            </a:r>
            <a:br>
              <a:rPr lang="en-US" altLang="en-US" sz="2800" dirty="0">
                <a:latin typeface="Calibir"/>
              </a:rPr>
            </a:br>
            <a:r>
              <a:rPr lang="en-US" altLang="en-US" sz="2800" dirty="0">
                <a:latin typeface="Calibir"/>
              </a:rPr>
              <a:t>You can use </a:t>
            </a:r>
            <a:r>
              <a:rPr lang="en-US" altLang="en-US" sz="2800" dirty="0">
                <a:latin typeface="Calibir"/>
                <a:hlinkClick r:id="rId2"/>
              </a:rPr>
              <a:t>Draw.io (diagrams.net)</a:t>
            </a:r>
            <a:r>
              <a:rPr lang="en-US" altLang="en-US" sz="2800" dirty="0">
                <a:latin typeface="Calibir"/>
              </a:rPr>
              <a:t> to create UML diagrams like Use Case, Activity, or Class Diagrams. Export your diagrams as .</a:t>
            </a:r>
            <a:r>
              <a:rPr lang="en-US" altLang="en-US" sz="2800" dirty="0" err="1">
                <a:latin typeface="Calibir"/>
              </a:rPr>
              <a:t>png</a:t>
            </a:r>
            <a:r>
              <a:rPr lang="en-US" altLang="en-US" sz="2800" dirty="0">
                <a:latin typeface="Calibir"/>
              </a:rPr>
              <a:t> or .</a:t>
            </a:r>
            <a:r>
              <a:rPr lang="en-US" altLang="en-US" sz="2800" dirty="0" err="1">
                <a:latin typeface="Calibir"/>
              </a:rPr>
              <a:t>drawio</a:t>
            </a:r>
            <a:r>
              <a:rPr lang="en-US" altLang="en-US" sz="2800" dirty="0">
                <a:latin typeface="Calibir"/>
              </a:rPr>
              <a:t> and upload with your lab submission. </a:t>
            </a:r>
          </a:p>
        </p:txBody>
      </p:sp>
    </p:spTree>
    <p:extLst>
      <p:ext uri="{BB962C8B-B14F-4D97-AF65-F5344CB8AC3E}">
        <p14:creationId xmlns:p14="http://schemas.microsoft.com/office/powerpoint/2010/main" val="71882316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0C101F-C65F-1D84-0824-C2471518F032}"/>
            </a:ext>
          </a:extLst>
        </p:cNvPr>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Picture 18" descr="Tying a bow in an arrangment of presents">
            <a:extLst>
              <a:ext uri="{FF2B5EF4-FFF2-40B4-BE49-F238E27FC236}">
                <a16:creationId xmlns:a16="http://schemas.microsoft.com/office/drawing/2014/main" id="{E6D721DE-1453-5AA6-9447-209B227E2123}"/>
              </a:ext>
            </a:extLst>
          </p:cNvPr>
          <p:cNvPicPr>
            <a:picLocks noChangeAspect="1"/>
          </p:cNvPicPr>
          <p:nvPr/>
        </p:nvPicPr>
        <p:blipFill rotWithShape="1">
          <a:blip r:embed="rId2"/>
          <a:srcRect l="17081" r="16168" b="-2"/>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41"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84845029-98A4-9C92-04B4-320B6AFDD1B8}"/>
              </a:ext>
            </a:extLst>
          </p:cNvPr>
          <p:cNvSpPr txBox="1"/>
          <p:nvPr/>
        </p:nvSpPr>
        <p:spPr>
          <a:xfrm>
            <a:off x="6388119" y="99483"/>
            <a:ext cx="5198044" cy="6651523"/>
          </a:xfrm>
          <a:prstGeom prst="rect">
            <a:avLst/>
          </a:prstGeom>
        </p:spPr>
        <p:txBody>
          <a:bodyPr vert="horz" lIns="91440" tIns="45720" rIns="91440" bIns="45720" rtlCol="0" anchor="t">
            <a:noAutofit/>
          </a:bodyPr>
          <a:lstStyle/>
          <a:p>
            <a:pPr marL="0" marR="0" lvl="0" indent="0" algn="l" defTabSz="914400" rtl="0" eaLnBrk="1" fontAlgn="auto" latinLnBrk="0" hangingPunct="1">
              <a:lnSpc>
                <a:spcPct val="150000"/>
              </a:lnSpc>
              <a:spcBef>
                <a:spcPts val="0"/>
              </a:spcBef>
              <a:spcAft>
                <a:spcPts val="600"/>
              </a:spcAft>
              <a:buClrTx/>
              <a:buSzTx/>
              <a:buFontTx/>
              <a:buNone/>
              <a:tabLst/>
              <a:defRPr/>
            </a:pP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Happy Learning and Bright Futures Ahead!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Dr. Farshid Keivanian</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Stay Connected: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3"/>
              </a:rPr>
              <a:t>linkedin.com/in/farshid-keivanian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4"/>
              </a:rPr>
              <a:t>github.com/FarshidKeivanian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p>
          <a:p>
            <a:pPr marL="0" marR="0" lvl="0" indent="-228600" algn="l" defTabSz="914400" rtl="0" eaLnBrk="1" fontAlgn="auto" latinLnBrk="0" hangingPunct="1">
              <a:lnSpc>
                <a:spcPct val="150000"/>
              </a:lnSpc>
              <a:spcBef>
                <a:spcPts val="0"/>
              </a:spcBef>
              <a:spcAft>
                <a:spcPts val="600"/>
              </a:spcAft>
              <a:buClrTx/>
              <a:buSzTx/>
              <a:buFont typeface="Arial" panose="020B0604020202020204" pitchFamily="34" charset="0"/>
              <a:buChar char="•"/>
              <a:tabLst/>
              <a:defRPr/>
            </a:pP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Education is the most powerful weapon you can use to change the world. </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Nelson Mandela</a:t>
            </a:r>
          </a:p>
        </p:txBody>
      </p:sp>
      <p:sp>
        <p:nvSpPr>
          <p:cNvPr id="45"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47"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08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E8471-6A8D-1F22-C79C-A4CCB581A24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362E55-90C9-97F3-E31A-3BC733CED61D}"/>
              </a:ext>
            </a:extLst>
          </p:cNvPr>
          <p:cNvSpPr>
            <a:spLocks noGrp="1"/>
          </p:cNvSpPr>
          <p:nvPr>
            <p:ph idx="1"/>
          </p:nvPr>
        </p:nvSpPr>
        <p:spPr>
          <a:xfrm>
            <a:off x="1939637" y="1848718"/>
            <a:ext cx="8312727" cy="3585355"/>
          </a:xfrm>
        </p:spPr>
        <p:txBody>
          <a:bodyPr>
            <a:noAutofit/>
          </a:bodyPr>
          <a:lstStyle/>
          <a:p>
            <a:pPr>
              <a:lnSpc>
                <a:spcPct val="150000"/>
              </a:lnSpc>
            </a:pPr>
            <a:r>
              <a:rPr lang="en-US" sz="2000" b="1" dirty="0"/>
              <a:t>Data Scientist</a:t>
            </a:r>
            <a:br>
              <a:rPr lang="en-US" sz="2000" dirty="0"/>
            </a:br>
            <a:r>
              <a:rPr lang="en-US" sz="2000" dirty="0"/>
              <a:t>Develop predictive models and uncover insights using ML &amp; deep learning.</a:t>
            </a:r>
          </a:p>
        </p:txBody>
      </p:sp>
      <p:pic>
        <p:nvPicPr>
          <p:cNvPr id="5" name="Picture 4">
            <a:extLst>
              <a:ext uri="{FF2B5EF4-FFF2-40B4-BE49-F238E27FC236}">
                <a16:creationId xmlns:a16="http://schemas.microsoft.com/office/drawing/2014/main" id="{357A1A50-1BB9-7B6C-2CB1-37453F9BD48D}"/>
              </a:ext>
            </a:extLst>
          </p:cNvPr>
          <p:cNvPicPr>
            <a:picLocks noChangeAspect="1"/>
          </p:cNvPicPr>
          <p:nvPr/>
        </p:nvPicPr>
        <p:blipFill>
          <a:blip r:embed="rId2"/>
          <a:srcRect b="20601"/>
          <a:stretch>
            <a:fillRect/>
          </a:stretch>
        </p:blipFill>
        <p:spPr>
          <a:xfrm>
            <a:off x="1939637" y="2833620"/>
            <a:ext cx="8312727" cy="3712653"/>
          </a:xfrm>
          <a:prstGeom prst="rect">
            <a:avLst/>
          </a:prstGeom>
        </p:spPr>
      </p:pic>
      <p:sp>
        <p:nvSpPr>
          <p:cNvPr id="7" name="Title 1">
            <a:extLst>
              <a:ext uri="{FF2B5EF4-FFF2-40B4-BE49-F238E27FC236}">
                <a16:creationId xmlns:a16="http://schemas.microsoft.com/office/drawing/2014/main" id="{4B3A6B9F-F7EE-B59F-6D0C-76947F8B2E86}"/>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spTree>
    <p:extLst>
      <p:ext uri="{BB962C8B-B14F-4D97-AF65-F5344CB8AC3E}">
        <p14:creationId xmlns:p14="http://schemas.microsoft.com/office/powerpoint/2010/main" val="3176360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B4007F-1989-C8BA-8963-89C337B13A2D}"/>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B1E76A-EC79-2771-7F97-0F6D52BFDF54}"/>
              </a:ext>
            </a:extLst>
          </p:cNvPr>
          <p:cNvSpPr>
            <a:spLocks noGrp="1"/>
          </p:cNvSpPr>
          <p:nvPr>
            <p:ph idx="1"/>
          </p:nvPr>
        </p:nvSpPr>
        <p:spPr>
          <a:xfrm>
            <a:off x="1939637" y="1848718"/>
            <a:ext cx="8312727" cy="3585355"/>
          </a:xfrm>
        </p:spPr>
        <p:txBody>
          <a:bodyPr>
            <a:noAutofit/>
          </a:bodyPr>
          <a:lstStyle/>
          <a:p>
            <a:pPr>
              <a:lnSpc>
                <a:spcPct val="150000"/>
              </a:lnSpc>
            </a:pPr>
            <a:r>
              <a:rPr lang="en-US" sz="2000" b="1" dirty="0"/>
              <a:t>Business Intelligence Analyst</a:t>
            </a:r>
            <a:br>
              <a:rPr lang="en-US" sz="2000" dirty="0"/>
            </a:br>
            <a:r>
              <a:rPr lang="en-US" sz="2000" dirty="0"/>
              <a:t>Translate analytics into strategic planning using BI tools.</a:t>
            </a:r>
          </a:p>
          <a:p>
            <a:pPr>
              <a:lnSpc>
                <a:spcPct val="150000"/>
              </a:lnSpc>
            </a:pPr>
            <a:r>
              <a:rPr lang="en-US" sz="2000" b="1" dirty="0"/>
              <a:t>Machine Learning Engineer</a:t>
            </a:r>
            <a:br>
              <a:rPr lang="en-US" sz="2000" dirty="0"/>
            </a:br>
            <a:r>
              <a:rPr lang="en-US" sz="2000" dirty="0"/>
              <a:t>Build and deploy scalable ML models in real-time systems.</a:t>
            </a:r>
          </a:p>
        </p:txBody>
      </p:sp>
      <p:sp>
        <p:nvSpPr>
          <p:cNvPr id="2" name="Title 1">
            <a:extLst>
              <a:ext uri="{FF2B5EF4-FFF2-40B4-BE49-F238E27FC236}">
                <a16:creationId xmlns:a16="http://schemas.microsoft.com/office/drawing/2014/main" id="{B915DA55-47AD-FBE2-CC03-7501F7CD47D6}"/>
              </a:ext>
            </a:extLst>
          </p:cNvPr>
          <p:cNvSpPr>
            <a:spLocks noGrp="1"/>
          </p:cNvSpPr>
          <p:nvPr>
            <p:ph type="title"/>
          </p:nvPr>
        </p:nvSpPr>
        <p:spPr>
          <a:xfrm>
            <a:off x="2047009" y="117749"/>
            <a:ext cx="8205355" cy="475954"/>
          </a:xfrm>
        </p:spPr>
        <p:txBody>
          <a:bodyPr>
            <a:normAutofit fontScale="90000"/>
          </a:bodyPr>
          <a:lstStyle/>
          <a:p>
            <a:r>
              <a:rPr lang="en-US" dirty="0"/>
              <a:t>Career Opportunities &amp; Certifications</a:t>
            </a:r>
            <a:endParaRPr lang="en-AU" dirty="0"/>
          </a:p>
        </p:txBody>
      </p:sp>
    </p:spTree>
    <p:extLst>
      <p:ext uri="{BB962C8B-B14F-4D97-AF65-F5344CB8AC3E}">
        <p14:creationId xmlns:p14="http://schemas.microsoft.com/office/powerpoint/2010/main" val="2687705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84</TotalTime>
  <Words>3247</Words>
  <Application>Microsoft Office PowerPoint</Application>
  <PresentationFormat>Widescreen</PresentationFormat>
  <Paragraphs>428</Paragraphs>
  <Slides>75</Slides>
  <Notes>5</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75</vt:i4>
      </vt:variant>
    </vt:vector>
  </HeadingPairs>
  <TitlesOfParts>
    <vt:vector size="85" baseType="lpstr">
      <vt:lpstr>Aptos</vt:lpstr>
      <vt:lpstr>Aptos Display</vt:lpstr>
      <vt:lpstr>Arial</vt:lpstr>
      <vt:lpstr>Calibir</vt:lpstr>
      <vt:lpstr>Calibri</vt:lpstr>
      <vt:lpstr>Calibri Light</vt:lpstr>
      <vt:lpstr>Consolas</vt:lpstr>
      <vt:lpstr>Wingdings</vt:lpstr>
      <vt:lpstr>Office Theme</vt:lpstr>
      <vt:lpstr>1_Office Theme</vt:lpstr>
      <vt:lpstr>Introduction to Software Engineering (ISE102) Tutorial Week 1</vt:lpstr>
      <vt:lpstr>Welcome to 32555 – Fundamentals of Software Development</vt:lpstr>
      <vt:lpstr>Welcome to 32555 – Fundamentals of Software Development</vt:lpstr>
      <vt:lpstr>Career Opportunities &amp; Certifications</vt:lpstr>
      <vt:lpstr>Career Opportunities &amp; Certifications</vt:lpstr>
      <vt:lpstr>Career Opportunities &amp; Certifications</vt:lpstr>
      <vt:lpstr>Career Opportunities &amp; Certifications</vt:lpstr>
      <vt:lpstr>Career Opportunities &amp; Certifications</vt:lpstr>
      <vt:lpstr>Career Opportunities &amp; Certifications</vt:lpstr>
      <vt:lpstr>Career Opportunities &amp; Certifications</vt:lpstr>
      <vt:lpstr>Career Opportunities &amp; Certifications</vt:lpstr>
      <vt:lpstr>Career Opportunities &amp; Certifications</vt:lpstr>
      <vt:lpstr>Career Opportunities &amp; Certifications</vt:lpstr>
      <vt:lpstr>Career Opportunities &amp; Certifications</vt:lpstr>
      <vt:lpstr>Career Opportunities &amp; Certifications</vt:lpstr>
      <vt:lpstr>Week 1 Expectations</vt:lpstr>
      <vt:lpstr>Week 1 Expectations</vt:lpstr>
      <vt:lpstr>Week 1 Expectations</vt:lpstr>
      <vt:lpstr>Week 1 Expectations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First Java Program</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PowerPoint Presentation</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Succeed in 32555</vt:lpstr>
      <vt:lpstr>How to Succeed in 32555</vt:lpstr>
      <vt:lpstr>Key Assessment Dates – Spring 2025</vt:lpstr>
      <vt:lpstr>Week 1 – Requirements Analysis</vt:lpstr>
      <vt:lpstr>Week 1 – Requirements Analysis</vt:lpstr>
      <vt:lpstr>Week 1 – Requirements Analysis</vt:lpstr>
      <vt:lpstr>UML Diagrams</vt:lpstr>
      <vt:lpstr>UML Diagrams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Farshid Keivanian</dc:creator>
  <cp:lastModifiedBy>Farshid Keivanian</cp:lastModifiedBy>
  <cp:revision>23</cp:revision>
  <dcterms:created xsi:type="dcterms:W3CDTF">2025-07-28T16:39:25Z</dcterms:created>
  <dcterms:modified xsi:type="dcterms:W3CDTF">2025-07-31T02:21:08Z</dcterms:modified>
</cp:coreProperties>
</file>

<file path=docProps/thumbnail.jpeg>
</file>